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1"/>
  </p:sldMasterIdLst>
  <p:notesMasterIdLst>
    <p:notesMasterId r:id="rId14"/>
  </p:notesMasterIdLst>
  <p:sldIdLst>
    <p:sldId id="256" r:id="rId2"/>
    <p:sldId id="490" r:id="rId3"/>
    <p:sldId id="519" r:id="rId4"/>
    <p:sldId id="496" r:id="rId5"/>
    <p:sldId id="510" r:id="rId6"/>
    <p:sldId id="513" r:id="rId7"/>
    <p:sldId id="516" r:id="rId8"/>
    <p:sldId id="517" r:id="rId9"/>
    <p:sldId id="515" r:id="rId10"/>
    <p:sldId id="518" r:id="rId11"/>
    <p:sldId id="512" r:id="rId12"/>
    <p:sldId id="51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3DFF33"/>
    <a:srgbClr val="CC66FF"/>
    <a:srgbClr val="996600"/>
    <a:srgbClr val="FF9900"/>
    <a:srgbClr val="9FEBB1"/>
    <a:srgbClr val="BB7777"/>
    <a:srgbClr val="97E07A"/>
    <a:srgbClr val="FFFFFF"/>
    <a:srgbClr val="D5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0" autoAdjust="0"/>
    <p:restoredTop sz="94660"/>
  </p:normalViewPr>
  <p:slideViewPr>
    <p:cSldViewPr snapToGrid="0">
      <p:cViewPr varScale="1">
        <p:scale>
          <a:sx n="74" d="100"/>
          <a:sy n="74" d="100"/>
        </p:scale>
        <p:origin x="1059" y="3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3F0AD-8D58-4A0E-9D62-963ACEBEAE7B}" type="datetimeFigureOut">
              <a:rPr lang="th-TH" smtClean="0"/>
              <a:pPr/>
              <a:t>04/02/63</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B2836-0EC9-449E-9D7B-F29A500155D4}" type="slidenum">
              <a:rPr lang="th-TH" smtClean="0"/>
              <a:pPr/>
              <a:t>‹#›</a:t>
            </a:fld>
            <a:endParaRPr lang="th-TH"/>
          </a:p>
        </p:txBody>
      </p:sp>
    </p:spTree>
    <p:extLst>
      <p:ext uri="{BB962C8B-B14F-4D97-AF65-F5344CB8AC3E}">
        <p14:creationId xmlns:p14="http://schemas.microsoft.com/office/powerpoint/2010/main" val="381670355"/>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th-TH"/>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3DA635C5-2936-4D70-AD5A-1FC8007C76A5}"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399748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DA635C5-2936-4D70-AD5A-1FC8007C76A5}"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161328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DA635C5-2936-4D70-AD5A-1FC8007C76A5}"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41505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DA635C5-2936-4D70-AD5A-1FC8007C76A5}"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6132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th-TH"/>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A635C5-2936-4D70-AD5A-1FC8007C76A5}"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122013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3DA635C5-2936-4D70-AD5A-1FC8007C76A5}"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108689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th-TH"/>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3DA635C5-2936-4D70-AD5A-1FC8007C76A5}" type="datetimeFigureOut">
              <a:rPr lang="en-US" smtClean="0"/>
              <a:pPr/>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214269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3DA635C5-2936-4D70-AD5A-1FC8007C76A5}" type="datetimeFigureOut">
              <a:rPr lang="en-US" smtClean="0"/>
              <a:pPr/>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426557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35C5-2936-4D70-AD5A-1FC8007C76A5}" type="datetimeFigureOut">
              <a:rPr lang="en-US" smtClean="0"/>
              <a:pPr/>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84975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th-TH"/>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A635C5-2936-4D70-AD5A-1FC8007C76A5}"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190809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th-TH"/>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h-TH"/>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A635C5-2936-4D70-AD5A-1FC8007C76A5}"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A4D73-66FD-4536-9949-02BC4434CC64}" type="slidenum">
              <a:rPr lang="en-US" smtClean="0"/>
              <a:pPr/>
              <a:t>‹#›</a:t>
            </a:fld>
            <a:endParaRPr lang="en-US"/>
          </a:p>
        </p:txBody>
      </p:sp>
    </p:spTree>
    <p:extLst>
      <p:ext uri="{BB962C8B-B14F-4D97-AF65-F5344CB8AC3E}">
        <p14:creationId xmlns:p14="http://schemas.microsoft.com/office/powerpoint/2010/main" val="75288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A635C5-2936-4D70-AD5A-1FC8007C76A5}" type="datetimeFigureOut">
              <a:rPr lang="en-US" smtClean="0"/>
              <a:pPr/>
              <a:t>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9A4D73-66FD-4536-9949-02BC4434CC64}" type="slidenum">
              <a:rPr lang="en-US" smtClean="0"/>
              <a:pPr/>
              <a:t>‹#›</a:t>
            </a:fld>
            <a:endParaRPr lang="en-US"/>
          </a:p>
        </p:txBody>
      </p:sp>
    </p:spTree>
    <p:extLst>
      <p:ext uri="{BB962C8B-B14F-4D97-AF65-F5344CB8AC3E}">
        <p14:creationId xmlns:p14="http://schemas.microsoft.com/office/powerpoint/2010/main" val="2535761785"/>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h-TH"/>
      </a:defPPr>
      <a:lvl1pPr marL="0" algn="l" defTabSz="685800" rtl="0" eaLnBrk="1" latinLnBrk="0" hangingPunct="1">
        <a:defRPr sz="2100" kern="1200">
          <a:solidFill>
            <a:schemeClr val="tx1"/>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dept.mmu.edu.my/resources/"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iok2u.com/index.php/article/e-book/171-learning-pyramid"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kctathailand.com/courses/%E0%B8%AB%E0%B8%A5%E0%B8%B1%E0%B8%81%E0%B8%AA%E0%B8%B9%E0%B8%95%E0%B8%A3-%E0%B8%81%E0%B8%B2%E0%B8%A3%E0%B8%84%E0%B8%B4%E0%B8%94%E0%B9%80%E0%B8%8A%E0%B8%B4%E0%B8%87%E0%B8%A7%E0%B8%B4%E0%B8%9E%E0%B8%B2/"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adept.mmu.edu.my/resources/"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740" y="2258730"/>
            <a:ext cx="7391400" cy="2280101"/>
          </a:xfrm>
        </p:spPr>
        <p:style>
          <a:lnRef idx="1">
            <a:schemeClr val="accent2"/>
          </a:lnRef>
          <a:fillRef idx="2">
            <a:schemeClr val="accent2"/>
          </a:fillRef>
          <a:effectRef idx="1">
            <a:schemeClr val="accent2"/>
          </a:effectRef>
          <a:fontRef idx="minor">
            <a:schemeClr val="dk1"/>
          </a:fontRef>
        </p:style>
        <p:txBody>
          <a:bodyPr>
            <a:normAutofit/>
          </a:bodyPr>
          <a:lstStyle/>
          <a:p>
            <a:br>
              <a:rPr lang="en-US" sz="3100" b="1" dirty="0">
                <a:solidFill>
                  <a:srgbClr val="CC66FF"/>
                </a:solidFill>
              </a:rPr>
            </a:br>
            <a:r>
              <a:rPr lang="en-US" sz="4000" b="1" dirty="0">
                <a:solidFill>
                  <a:schemeClr val="tx1"/>
                </a:solidFill>
              </a:rPr>
              <a:t>Expected Learning Outcomes</a:t>
            </a:r>
            <a:br>
              <a:rPr lang="en-US" sz="3600" b="1" dirty="0">
                <a:solidFill>
                  <a:srgbClr val="00B050"/>
                </a:solidFill>
              </a:rPr>
            </a:br>
            <a:endParaRPr lang="en-US" sz="6000" b="1" dirty="0">
              <a:solidFill>
                <a:srgbClr val="00B050"/>
              </a:solidFill>
            </a:endParaRPr>
          </a:p>
        </p:txBody>
      </p:sp>
      <p:sp>
        <p:nvSpPr>
          <p:cNvPr id="3" name="Rectangle 2"/>
          <p:cNvSpPr/>
          <p:nvPr/>
        </p:nvSpPr>
        <p:spPr>
          <a:xfrm>
            <a:off x="668740" y="4823759"/>
            <a:ext cx="7604078" cy="1235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h-TH" sz="2400" b="1" dirty="0">
              <a:solidFill>
                <a:schemeClr val="tx1"/>
              </a:solidFill>
            </a:endParaRPr>
          </a:p>
        </p:txBody>
      </p:sp>
      <p:pic>
        <p:nvPicPr>
          <p:cNvPr id="7" name="Picture 6" descr="A picture containing drawing&#10;&#10;Description automatically generated">
            <a:extLst>
              <a:ext uri="{FF2B5EF4-FFF2-40B4-BE49-F238E27FC236}">
                <a16:creationId xmlns:a16="http://schemas.microsoft.com/office/drawing/2014/main" id="{695D039C-6BCE-4696-8B7E-ACCC1078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2" y="25826"/>
            <a:ext cx="5278529" cy="2008415"/>
          </a:xfrm>
          <a:prstGeom prst="rect">
            <a:avLst/>
          </a:prstGeom>
        </p:spPr>
      </p:pic>
      <p:pic>
        <p:nvPicPr>
          <p:cNvPr id="9" name="Picture 8" descr="A picture containing shirt&#10;&#10;Description automatically generated">
            <a:extLst>
              <a:ext uri="{FF2B5EF4-FFF2-40B4-BE49-F238E27FC236}">
                <a16:creationId xmlns:a16="http://schemas.microsoft.com/office/drawing/2014/main" id="{EDAA5759-329F-4596-A0AB-577415DB3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761" y="119609"/>
            <a:ext cx="1820848" cy="18208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1A03-62E1-48DA-B22D-3A61FE6C25F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7A85DCA-275A-4624-935D-5C0F6E1727BF}"/>
              </a:ext>
            </a:extLst>
          </p:cNvPr>
          <p:cNvPicPr>
            <a:picLocks noChangeAspect="1"/>
          </p:cNvPicPr>
          <p:nvPr/>
        </p:nvPicPr>
        <p:blipFill>
          <a:blip r:embed="rId2"/>
          <a:stretch>
            <a:fillRect/>
          </a:stretch>
        </p:blipFill>
        <p:spPr>
          <a:xfrm>
            <a:off x="628650" y="0"/>
            <a:ext cx="8210550" cy="6124575"/>
          </a:xfrm>
          <a:prstGeom prst="rect">
            <a:avLst/>
          </a:prstGeom>
        </p:spPr>
      </p:pic>
      <p:sp>
        <p:nvSpPr>
          <p:cNvPr id="4" name="Rectangle 3">
            <a:extLst>
              <a:ext uri="{FF2B5EF4-FFF2-40B4-BE49-F238E27FC236}">
                <a16:creationId xmlns:a16="http://schemas.microsoft.com/office/drawing/2014/main" id="{39A23712-EF67-4DAD-9944-B51B00AFFD70}"/>
              </a:ext>
            </a:extLst>
          </p:cNvPr>
          <p:cNvSpPr/>
          <p:nvPr/>
        </p:nvSpPr>
        <p:spPr>
          <a:xfrm>
            <a:off x="4572000" y="6071247"/>
            <a:ext cx="3841116" cy="369332"/>
          </a:xfrm>
          <a:prstGeom prst="rect">
            <a:avLst/>
          </a:prstGeom>
        </p:spPr>
        <p:txBody>
          <a:bodyPr wrap="none">
            <a:spAutoFit/>
          </a:bodyPr>
          <a:lstStyle/>
          <a:p>
            <a:r>
              <a:rPr lang="en-US" dirty="0">
                <a:hlinkClick r:id="rId3"/>
              </a:rPr>
              <a:t>https://adept.mmu.edu.my/resources/</a:t>
            </a:r>
            <a:endParaRPr lang="en-US" dirty="0"/>
          </a:p>
        </p:txBody>
      </p:sp>
    </p:spTree>
    <p:extLst>
      <p:ext uri="{BB962C8B-B14F-4D97-AF65-F5344CB8AC3E}">
        <p14:creationId xmlns:p14="http://schemas.microsoft.com/office/powerpoint/2010/main" val="290343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rgbClr val="00B050"/>
            </a:solidFill>
          </a:ln>
        </p:spPr>
        <p:txBody>
          <a:bodyPr>
            <a:normAutofit/>
          </a:bodyPr>
          <a:lstStyle/>
          <a:p>
            <a:r>
              <a:rPr lang="th-TH" sz="4000" b="1" dirty="0">
                <a:latin typeface="+mn-lt"/>
                <a:ea typeface="+mn-ea"/>
                <a:cs typeface="+mn-cs"/>
              </a:rPr>
              <a:t>ตัวอย่างเพิ่มเติม อ้างอิงจาก </a:t>
            </a:r>
            <a:r>
              <a:rPr lang="en-US" sz="2800" b="1" dirty="0">
                <a:latin typeface="+mn-lt"/>
                <a:ea typeface="+mn-ea"/>
                <a:cs typeface="+mn-cs"/>
              </a:rPr>
              <a:t>KMUTT C4ED</a:t>
            </a:r>
            <a:r>
              <a:rPr lang="th-TH" sz="2800" b="1" dirty="0">
                <a:latin typeface="+mn-lt"/>
                <a:ea typeface="+mn-ea"/>
                <a:cs typeface="+mn-cs"/>
              </a:rPr>
              <a:t> </a:t>
            </a:r>
            <a:endParaRPr lang="th-TH" sz="4000" b="1" dirty="0">
              <a:latin typeface="+mn-lt"/>
              <a:ea typeface="+mn-ea"/>
              <a:cs typeface="+mn-cs"/>
            </a:endParaRPr>
          </a:p>
        </p:txBody>
      </p:sp>
      <p:sp>
        <p:nvSpPr>
          <p:cNvPr id="4" name="TextBox 3"/>
          <p:cNvSpPr txBox="1"/>
          <p:nvPr/>
        </p:nvSpPr>
        <p:spPr>
          <a:xfrm>
            <a:off x="2665228" y="3182679"/>
            <a:ext cx="184731" cy="369332"/>
          </a:xfrm>
          <a:prstGeom prst="rect">
            <a:avLst/>
          </a:prstGeom>
          <a:noFill/>
        </p:spPr>
        <p:txBody>
          <a:bodyPr wrap="none" rtlCol="0">
            <a:spAutoFit/>
          </a:bodyPr>
          <a:lstStyle/>
          <a:p>
            <a:endParaRPr lang="th-TH" dirty="0"/>
          </a:p>
        </p:txBody>
      </p:sp>
      <p:sp>
        <p:nvSpPr>
          <p:cNvPr id="6" name="Rectangle 5"/>
          <p:cNvSpPr/>
          <p:nvPr/>
        </p:nvSpPr>
        <p:spPr>
          <a:xfrm>
            <a:off x="4231758" y="1785515"/>
            <a:ext cx="3175591" cy="1552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Analyze</a:t>
            </a:r>
            <a:r>
              <a:rPr lang="en-US" dirty="0"/>
              <a:t> and </a:t>
            </a:r>
            <a:r>
              <a:rPr lang="en-US" dirty="0">
                <a:solidFill>
                  <a:srgbClr val="FFFF00"/>
                </a:solidFill>
              </a:rPr>
              <a:t>solve</a:t>
            </a:r>
            <a:r>
              <a:rPr lang="en-US" dirty="0"/>
              <a:t> problems in engineering mechanics and materials</a:t>
            </a:r>
            <a:endParaRPr lang="th-TH" dirty="0"/>
          </a:p>
        </p:txBody>
      </p:sp>
      <p:sp>
        <p:nvSpPr>
          <p:cNvPr id="8" name="Rectangle 7"/>
          <p:cNvSpPr/>
          <p:nvPr/>
        </p:nvSpPr>
        <p:spPr>
          <a:xfrm>
            <a:off x="4231758" y="3462171"/>
            <a:ext cx="2707758" cy="1509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Select and conduct </a:t>
            </a:r>
            <a:r>
              <a:rPr lang="en-US" dirty="0"/>
              <a:t>engineering experiments, and </a:t>
            </a:r>
            <a:r>
              <a:rPr lang="en-US" dirty="0">
                <a:solidFill>
                  <a:srgbClr val="FFFF00"/>
                </a:solidFill>
              </a:rPr>
              <a:t>analyze and evaluate </a:t>
            </a:r>
            <a:r>
              <a:rPr lang="en-US" dirty="0"/>
              <a:t>the resulting data</a:t>
            </a:r>
            <a:endParaRPr lang="th-TH" dirty="0"/>
          </a:p>
        </p:txBody>
      </p:sp>
      <p:sp>
        <p:nvSpPr>
          <p:cNvPr id="9" name="Rectangle 8"/>
          <p:cNvSpPr/>
          <p:nvPr/>
        </p:nvSpPr>
        <p:spPr>
          <a:xfrm>
            <a:off x="1127050" y="3462171"/>
            <a:ext cx="2977116" cy="1509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Develop</a:t>
            </a:r>
            <a:r>
              <a:rPr lang="en-US" dirty="0"/>
              <a:t> solutions to well-defined project management problems</a:t>
            </a:r>
            <a:endParaRPr lang="th-TH" dirty="0"/>
          </a:p>
        </p:txBody>
      </p:sp>
      <p:sp>
        <p:nvSpPr>
          <p:cNvPr id="10" name="Rectangle 9"/>
          <p:cNvSpPr/>
          <p:nvPr/>
        </p:nvSpPr>
        <p:spPr>
          <a:xfrm>
            <a:off x="1127050" y="1814992"/>
            <a:ext cx="2906233" cy="1552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Explain</a:t>
            </a:r>
            <a:r>
              <a:rPr lang="en-US" dirty="0"/>
              <a:t> the impact of historical and contemporary issues on engineering practice</a:t>
            </a:r>
            <a:endParaRPr lang="th-TH" dirty="0"/>
          </a:p>
        </p:txBody>
      </p:sp>
      <p:sp>
        <p:nvSpPr>
          <p:cNvPr id="11" name="Rectangle 10"/>
          <p:cNvSpPr/>
          <p:nvPr/>
        </p:nvSpPr>
        <p:spPr>
          <a:xfrm>
            <a:off x="487990" y="5066821"/>
            <a:ext cx="8168020" cy="1214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Design</a:t>
            </a:r>
            <a:r>
              <a:rPr lang="en-US" dirty="0"/>
              <a:t> a system or process in more than one area within the discipline to meet desired needs, including sustainability and within other realistic constraints such as environmental, economic, social, political, ethical, health and safety, and constructability.</a:t>
            </a:r>
            <a:endParaRPr lang="th-TH" dirty="0"/>
          </a:p>
        </p:txBody>
      </p:sp>
    </p:spTree>
    <p:extLst>
      <p:ext uri="{BB962C8B-B14F-4D97-AF65-F5344CB8AC3E}">
        <p14:creationId xmlns:p14="http://schemas.microsoft.com/office/powerpoint/2010/main" val="72908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6467-BF42-4B4F-B35E-B032FA4A41E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D81590F-B3C5-4CA3-A55D-E90CAEA85E6A}"/>
              </a:ext>
            </a:extLst>
          </p:cNvPr>
          <p:cNvPicPr>
            <a:picLocks noChangeAspect="1"/>
          </p:cNvPicPr>
          <p:nvPr/>
        </p:nvPicPr>
        <p:blipFill>
          <a:blip r:embed="rId2"/>
          <a:stretch>
            <a:fillRect/>
          </a:stretch>
        </p:blipFill>
        <p:spPr>
          <a:xfrm>
            <a:off x="429295" y="262095"/>
            <a:ext cx="8162431" cy="5713702"/>
          </a:xfrm>
          <a:prstGeom prst="rect">
            <a:avLst/>
          </a:prstGeom>
        </p:spPr>
      </p:pic>
      <p:sp>
        <p:nvSpPr>
          <p:cNvPr id="4" name="Rectangle 3">
            <a:extLst>
              <a:ext uri="{FF2B5EF4-FFF2-40B4-BE49-F238E27FC236}">
                <a16:creationId xmlns:a16="http://schemas.microsoft.com/office/drawing/2014/main" id="{8A27136E-0192-48D3-AA47-9C1D578F0F42}"/>
              </a:ext>
            </a:extLst>
          </p:cNvPr>
          <p:cNvSpPr/>
          <p:nvPr/>
        </p:nvSpPr>
        <p:spPr>
          <a:xfrm>
            <a:off x="1358721" y="6226573"/>
            <a:ext cx="7521261" cy="369332"/>
          </a:xfrm>
          <a:prstGeom prst="rect">
            <a:avLst/>
          </a:prstGeom>
        </p:spPr>
        <p:txBody>
          <a:bodyPr wrap="square">
            <a:spAutoFit/>
          </a:bodyPr>
          <a:lstStyle/>
          <a:p>
            <a:r>
              <a:rPr lang="en-US" dirty="0">
                <a:hlinkClick r:id="rId3"/>
              </a:rPr>
              <a:t>https://www.iok2u.com/index.php/article/e-book/171-learning-pyramid</a:t>
            </a:r>
            <a:endParaRPr lang="en-US" dirty="0"/>
          </a:p>
        </p:txBody>
      </p:sp>
    </p:spTree>
    <p:extLst>
      <p:ext uri="{BB962C8B-B14F-4D97-AF65-F5344CB8AC3E}">
        <p14:creationId xmlns:p14="http://schemas.microsoft.com/office/powerpoint/2010/main" val="322578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3074" name="Picture 2" descr="http://cfile5.uf.tistory.com/image/21762E43524D13921A2CB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447" y="245660"/>
            <a:ext cx="6505575" cy="5457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0" y="5934670"/>
            <a:ext cx="8071798" cy="646331"/>
          </a:xfrm>
          <a:prstGeom prst="rect">
            <a:avLst/>
          </a:prstGeom>
        </p:spPr>
        <p:txBody>
          <a:bodyPr wrap="square">
            <a:spAutoFit/>
          </a:bodyPr>
          <a:lstStyle/>
          <a:p>
            <a:r>
              <a:rPr lang="th-TH" dirty="0"/>
              <a:t>ที่มา http://dohwan.tistory.com/entry/AMEE-Guide-No14-Part-1-An-introduction-to-outcomebased-education</a:t>
            </a:r>
          </a:p>
        </p:txBody>
      </p:sp>
    </p:spTree>
    <p:extLst>
      <p:ext uri="{BB962C8B-B14F-4D97-AF65-F5344CB8AC3E}">
        <p14:creationId xmlns:p14="http://schemas.microsoft.com/office/powerpoint/2010/main" val="180104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0239-F7CE-426B-83AF-A383ACC0E36E}"/>
              </a:ext>
            </a:extLst>
          </p:cNvPr>
          <p:cNvSpPr>
            <a:spLocks noGrp="1"/>
          </p:cNvSpPr>
          <p:nvPr>
            <p:ph type="title"/>
          </p:nvPr>
        </p:nvSpPr>
        <p:spPr>
          <a:xfrm>
            <a:off x="1240397" y="352247"/>
            <a:ext cx="7311175" cy="3994373"/>
          </a:xfrm>
        </p:spPr>
        <p:txBody>
          <a:bodyPr>
            <a:normAutofit/>
          </a:bodyPr>
          <a:lstStyle/>
          <a:p>
            <a:r>
              <a:rPr lang="th-TH" sz="4400" dirty="0">
                <a:latin typeface="TH Sarabun New" panose="020B0500040200020003" pitchFamily="34" charset="-34"/>
                <a:cs typeface="TH Sarabun New" panose="020B0500040200020003" pitchFamily="34" charset="-34"/>
              </a:rPr>
              <a:t>หลักสูตรผลิตบัณฑิตให้มีคุณลักษณะร่วมกันอะไรที่สามารถนำไปประกอบอาชีพได้</a:t>
            </a:r>
            <a:endParaRPr lang="en-US" sz="44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82408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rgbClr val="00B050"/>
            </a:solidFill>
          </a:ln>
        </p:spPr>
        <p:txBody>
          <a:bodyPr>
            <a:normAutofit/>
          </a:bodyPr>
          <a:lstStyle/>
          <a:p>
            <a:r>
              <a:rPr lang="en-US" sz="4000" b="1" dirty="0">
                <a:latin typeface="+mn-lt"/>
                <a:ea typeface="+mn-ea"/>
                <a:cs typeface="+mn-cs"/>
              </a:rPr>
              <a:t>Learning Outcomes (</a:t>
            </a:r>
            <a:r>
              <a:rPr lang="th-TH" sz="4000" b="1" dirty="0">
                <a:latin typeface="+mn-lt"/>
                <a:ea typeface="+mn-ea"/>
                <a:cs typeface="+mn-cs"/>
              </a:rPr>
              <a:t>ผลการเรียนรู้</a:t>
            </a:r>
            <a:r>
              <a:rPr lang="en-US" sz="4000" b="1" dirty="0">
                <a:latin typeface="+mn-lt"/>
                <a:ea typeface="+mn-ea"/>
                <a:cs typeface="+mn-cs"/>
              </a:rPr>
              <a:t>)</a:t>
            </a:r>
            <a:endParaRPr lang="th-TH" sz="4000" b="1" dirty="0">
              <a:latin typeface="+mn-lt"/>
              <a:ea typeface="+mn-ea"/>
              <a:cs typeface="+mn-cs"/>
            </a:endParaRPr>
          </a:p>
        </p:txBody>
      </p:sp>
      <p:sp>
        <p:nvSpPr>
          <p:cNvPr id="3" name="Content Placeholder 2"/>
          <p:cNvSpPr txBox="1">
            <a:spLocks/>
          </p:cNvSpPr>
          <p:nvPr/>
        </p:nvSpPr>
        <p:spPr>
          <a:xfrm>
            <a:off x="628650" y="1690689"/>
            <a:ext cx="7886700" cy="426000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buNone/>
            </a:pPr>
            <a:endParaRPr lang="th-TH" sz="3600" dirty="0"/>
          </a:p>
          <a:p>
            <a:pPr marL="0" indent="0">
              <a:buNone/>
            </a:pPr>
            <a:r>
              <a:rPr lang="th-TH" sz="3600" dirty="0"/>
              <a:t>หมายถึงการบ่งบอกถึงสิ่งที่ผู้เรียนคาดว่าจะรู้เข้าใจและ / หรือสามารถที่จะทำได้ เมื่อสิ้นสุดระยะเวลาของการเรียนรู้</a:t>
            </a:r>
          </a:p>
          <a:p>
            <a:pPr marL="0" indent="0">
              <a:buNone/>
            </a:pPr>
            <a:endParaRPr lang="th-TH" sz="3600" dirty="0"/>
          </a:p>
          <a:p>
            <a:pPr marL="0" indent="0">
              <a:buNone/>
            </a:pPr>
            <a:r>
              <a:rPr lang="th-TH" sz="3600" dirty="0"/>
              <a:t>สามารถวัดได้</a:t>
            </a:r>
          </a:p>
          <a:p>
            <a:pPr marL="0" indent="0">
              <a:buNone/>
            </a:pPr>
            <a:endParaRPr lang="th-TH" sz="3600" dirty="0"/>
          </a:p>
          <a:p>
            <a:pPr marL="0" indent="0">
              <a:buNone/>
            </a:pPr>
            <a:r>
              <a:rPr lang="th-TH" sz="3600" dirty="0"/>
              <a:t>โดยทั่วไปจะประกอบด้วยคำกิริยาที่แสดงถึงการแสดงความรู้ความเข้าใจ การประยุกต์ใช้ การวิเคราะห์ สังเคราะห์ และการประเมินผล </a:t>
            </a:r>
            <a:r>
              <a:rPr lang="en-US" sz="3600" dirty="0"/>
              <a:t>(action verbs) </a:t>
            </a:r>
            <a:r>
              <a:rPr lang="th-TH" sz="3600" dirty="0"/>
              <a:t>ซึ่งจะนำไปสู่การออกแบบหลักสูตร การเรียนการสอน การประเมินผล และการสนับสนุนการเรียนรู้</a:t>
            </a:r>
          </a:p>
        </p:txBody>
      </p:sp>
    </p:spTree>
    <p:extLst>
      <p:ext uri="{BB962C8B-B14F-4D97-AF65-F5344CB8AC3E}">
        <p14:creationId xmlns:p14="http://schemas.microsoft.com/office/powerpoint/2010/main" val="86562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rgbClr val="00B050"/>
            </a:solidFill>
          </a:ln>
        </p:spPr>
        <p:txBody>
          <a:bodyPr>
            <a:normAutofit/>
          </a:bodyPr>
          <a:lstStyle/>
          <a:p>
            <a:pPr algn="ctr"/>
            <a:r>
              <a:rPr lang="en-US" sz="4000" b="1" dirty="0">
                <a:solidFill>
                  <a:srgbClr val="0000FF"/>
                </a:solidFill>
                <a:latin typeface="Calibri" panose="020F0502020204030204" pitchFamily="34" charset="0"/>
              </a:rPr>
              <a:t>The Three Domains of Learning</a:t>
            </a:r>
          </a:p>
        </p:txBody>
      </p:sp>
      <p:sp>
        <p:nvSpPr>
          <p:cNvPr id="3" name="Oval 2"/>
          <p:cNvSpPr/>
          <p:nvPr/>
        </p:nvSpPr>
        <p:spPr>
          <a:xfrm>
            <a:off x="290624" y="1857153"/>
            <a:ext cx="3289005" cy="2332075"/>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Arial" panose="020B0604020202020204" pitchFamily="34" charset="0"/>
              </a:rPr>
              <a:t>Cognitive</a:t>
            </a:r>
            <a:r>
              <a:rPr lang="en-US" dirty="0">
                <a:solidFill>
                  <a:srgbClr val="000000"/>
                </a:solidFill>
                <a:latin typeface="Arial" panose="020B0604020202020204" pitchFamily="34" charset="0"/>
              </a:rPr>
              <a:t>: mental skills (</a:t>
            </a:r>
            <a:r>
              <a:rPr lang="en-US" i="1" dirty="0">
                <a:solidFill>
                  <a:srgbClr val="000000"/>
                </a:solidFill>
                <a:latin typeface="Arial" panose="020B0604020202020204" pitchFamily="34" charset="0"/>
              </a:rPr>
              <a:t>knowledge</a:t>
            </a:r>
            <a:r>
              <a:rPr lang="en-US" dirty="0">
                <a:solidFill>
                  <a:srgbClr val="000000"/>
                </a:solidFill>
                <a:latin typeface="Arial" panose="020B0604020202020204" pitchFamily="34" charset="0"/>
              </a:rPr>
              <a:t>)</a:t>
            </a:r>
          </a:p>
        </p:txBody>
      </p:sp>
      <p:sp>
        <p:nvSpPr>
          <p:cNvPr id="5" name="Oval 4"/>
          <p:cNvSpPr/>
          <p:nvPr/>
        </p:nvSpPr>
        <p:spPr>
          <a:xfrm>
            <a:off x="3841898" y="1807534"/>
            <a:ext cx="3232298" cy="2431312"/>
          </a:xfrm>
          <a:prstGeom prst="ellipse">
            <a:avLst/>
          </a:prstGeom>
          <a:solidFill>
            <a:srgbClr val="3D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Arial" panose="020B0604020202020204" pitchFamily="34" charset="0"/>
              </a:rPr>
              <a:t>Affective</a:t>
            </a:r>
            <a:r>
              <a:rPr lang="en-US" dirty="0">
                <a:solidFill>
                  <a:srgbClr val="000000"/>
                </a:solidFill>
                <a:latin typeface="Arial" panose="020B0604020202020204" pitchFamily="34" charset="0"/>
              </a:rPr>
              <a:t>: growth in feelings or emotional areas (</a:t>
            </a:r>
            <a:r>
              <a:rPr lang="en-US" i="1" dirty="0">
                <a:solidFill>
                  <a:srgbClr val="000000"/>
                </a:solidFill>
                <a:latin typeface="Arial" panose="020B0604020202020204" pitchFamily="34" charset="0"/>
              </a:rPr>
              <a:t>attitude or self</a:t>
            </a:r>
            <a:r>
              <a:rPr lang="en-US" dirty="0">
                <a:solidFill>
                  <a:srgbClr val="000000"/>
                </a:solidFill>
                <a:latin typeface="Arial" panose="020B0604020202020204" pitchFamily="34" charset="0"/>
              </a:rPr>
              <a:t>)</a:t>
            </a:r>
          </a:p>
        </p:txBody>
      </p:sp>
      <p:sp>
        <p:nvSpPr>
          <p:cNvPr id="7" name="Oval 6"/>
          <p:cNvSpPr/>
          <p:nvPr/>
        </p:nvSpPr>
        <p:spPr>
          <a:xfrm>
            <a:off x="1807535" y="4054548"/>
            <a:ext cx="3430772" cy="2332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Arial" panose="020B0604020202020204" pitchFamily="34" charset="0"/>
              </a:rPr>
              <a:t>Psychomotor</a:t>
            </a:r>
            <a:r>
              <a:rPr lang="en-US" dirty="0">
                <a:solidFill>
                  <a:srgbClr val="000000"/>
                </a:solidFill>
                <a:latin typeface="Arial" panose="020B0604020202020204" pitchFamily="34" charset="0"/>
              </a:rPr>
              <a:t>: manual or physical skills (</a:t>
            </a:r>
            <a:r>
              <a:rPr lang="en-US" i="1" dirty="0">
                <a:solidFill>
                  <a:srgbClr val="000000"/>
                </a:solidFill>
                <a:latin typeface="Arial" panose="020B0604020202020204" pitchFamily="34" charset="0"/>
              </a:rPr>
              <a:t>skills</a:t>
            </a:r>
            <a:r>
              <a:rPr lang="en-US" dirty="0">
                <a:solidFill>
                  <a:srgbClr val="000000"/>
                </a:solidFill>
                <a:latin typeface="Arial" panose="020B0604020202020204" pitchFamily="34" charset="0"/>
              </a:rPr>
              <a:t>)</a:t>
            </a:r>
          </a:p>
        </p:txBody>
      </p:sp>
      <p:sp>
        <p:nvSpPr>
          <p:cNvPr id="12" name="Rectangle 11"/>
          <p:cNvSpPr/>
          <p:nvPr/>
        </p:nvSpPr>
        <p:spPr>
          <a:xfrm>
            <a:off x="6432214" y="6017291"/>
            <a:ext cx="2262158" cy="369332"/>
          </a:xfrm>
          <a:prstGeom prst="rect">
            <a:avLst/>
          </a:prstGeom>
        </p:spPr>
        <p:txBody>
          <a:bodyPr wrap="none">
            <a:spAutoFit/>
          </a:bodyPr>
          <a:lstStyle/>
          <a:p>
            <a:r>
              <a:rPr lang="en-US" dirty="0">
                <a:solidFill>
                  <a:srgbClr val="000000"/>
                </a:solidFill>
                <a:latin typeface="Arial" panose="020B0604020202020204" pitchFamily="34" charset="0"/>
              </a:rPr>
              <a:t>(Bloom, et al. 1956):</a:t>
            </a:r>
          </a:p>
        </p:txBody>
      </p:sp>
    </p:spTree>
    <p:extLst>
      <p:ext uri="{BB962C8B-B14F-4D97-AF65-F5344CB8AC3E}">
        <p14:creationId xmlns:p14="http://schemas.microsoft.com/office/powerpoint/2010/main" val="412117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BEC1-6067-4AD2-A68E-7B05D471C6E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0C4B5C2-F2D4-47FC-A1FA-893D67709CE2}"/>
              </a:ext>
            </a:extLst>
          </p:cNvPr>
          <p:cNvPicPr>
            <a:picLocks noChangeAspect="1"/>
          </p:cNvPicPr>
          <p:nvPr/>
        </p:nvPicPr>
        <p:blipFill>
          <a:blip r:embed="rId2"/>
          <a:stretch>
            <a:fillRect/>
          </a:stretch>
        </p:blipFill>
        <p:spPr>
          <a:xfrm>
            <a:off x="882203" y="128789"/>
            <a:ext cx="7220111" cy="5443964"/>
          </a:xfrm>
          <a:prstGeom prst="rect">
            <a:avLst/>
          </a:prstGeom>
        </p:spPr>
      </p:pic>
      <p:sp>
        <p:nvSpPr>
          <p:cNvPr id="4" name="Rectangle 3">
            <a:extLst>
              <a:ext uri="{FF2B5EF4-FFF2-40B4-BE49-F238E27FC236}">
                <a16:creationId xmlns:a16="http://schemas.microsoft.com/office/drawing/2014/main" id="{14B5CF64-3164-4287-BED7-9A11C23E8DA4}"/>
              </a:ext>
            </a:extLst>
          </p:cNvPr>
          <p:cNvSpPr/>
          <p:nvPr/>
        </p:nvSpPr>
        <p:spPr>
          <a:xfrm>
            <a:off x="628650" y="1177274"/>
            <a:ext cx="1236236" cy="369332"/>
          </a:xfrm>
          <a:prstGeom prst="rect">
            <a:avLst/>
          </a:prstGeom>
        </p:spPr>
        <p:txBody>
          <a:bodyPr wrap="none">
            <a:spAutoFit/>
          </a:bodyPr>
          <a:lstStyle/>
          <a:p>
            <a:r>
              <a:rPr lang="en-US" b="1" dirty="0">
                <a:solidFill>
                  <a:srgbClr val="000000"/>
                </a:solidFill>
                <a:latin typeface="Arial" panose="020B0604020202020204" pitchFamily="34" charset="0"/>
              </a:rPr>
              <a:t>Cognitive</a:t>
            </a:r>
            <a:endParaRPr lang="en-US" dirty="0"/>
          </a:p>
        </p:txBody>
      </p:sp>
      <p:sp>
        <p:nvSpPr>
          <p:cNvPr id="5" name="Rectangle 4">
            <a:extLst>
              <a:ext uri="{FF2B5EF4-FFF2-40B4-BE49-F238E27FC236}">
                <a16:creationId xmlns:a16="http://schemas.microsoft.com/office/drawing/2014/main" id="{D78C0A36-E316-4FBE-8E7D-8A1185998FE1}"/>
              </a:ext>
            </a:extLst>
          </p:cNvPr>
          <p:cNvSpPr/>
          <p:nvPr/>
        </p:nvSpPr>
        <p:spPr>
          <a:xfrm>
            <a:off x="4036615" y="5690278"/>
            <a:ext cx="4572000" cy="861774"/>
          </a:xfrm>
          <a:prstGeom prst="rect">
            <a:avLst/>
          </a:prstGeom>
        </p:spPr>
        <p:txBody>
          <a:bodyPr>
            <a:spAutoFit/>
          </a:bodyPr>
          <a:lstStyle/>
          <a:p>
            <a:r>
              <a:rPr lang="en-US" sz="1000" dirty="0">
                <a:hlinkClick r:id="rId3"/>
              </a:rPr>
              <a:t>http://kctathailand.com/courses/%E0%B8%AB%E0%B8%A5%E0%B8%B1%E0%B8%81%E0%B8%AA%E0%B8%B9%E0%B8%95%E0%B8%A3-%E0%B8%81%E0%B8%B2%E0%B8%A3%E0%B8%84%E0%B8%B4%E0%B8%94%E0%B9%80%E0%B8%8A%E0%B8%B4%E0%B8%87%E0%B8%A7%E0%B8%B4%E0%B8%9E%E0%B8%B2/</a:t>
            </a:r>
            <a:endParaRPr lang="en-US" sz="1000" dirty="0"/>
          </a:p>
        </p:txBody>
      </p:sp>
    </p:spTree>
    <p:extLst>
      <p:ext uri="{BB962C8B-B14F-4D97-AF65-F5344CB8AC3E}">
        <p14:creationId xmlns:p14="http://schemas.microsoft.com/office/powerpoint/2010/main" val="238797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940-6847-4B2B-894F-735F31D401E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19F355D-0E76-4AEA-9392-33272314F881}"/>
              </a:ext>
            </a:extLst>
          </p:cNvPr>
          <p:cNvPicPr>
            <a:picLocks noChangeAspect="1"/>
          </p:cNvPicPr>
          <p:nvPr/>
        </p:nvPicPr>
        <p:blipFill>
          <a:blip r:embed="rId2"/>
          <a:stretch>
            <a:fillRect/>
          </a:stretch>
        </p:blipFill>
        <p:spPr>
          <a:xfrm>
            <a:off x="2513776" y="0"/>
            <a:ext cx="4116447" cy="6858000"/>
          </a:xfrm>
          <a:prstGeom prst="rect">
            <a:avLst/>
          </a:prstGeom>
        </p:spPr>
      </p:pic>
    </p:spTree>
    <p:extLst>
      <p:ext uri="{BB962C8B-B14F-4D97-AF65-F5344CB8AC3E}">
        <p14:creationId xmlns:p14="http://schemas.microsoft.com/office/powerpoint/2010/main" val="351116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6617-A18F-47D4-8222-66F30CCBB65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EE9E105-1381-422C-B910-125D1738394E}"/>
              </a:ext>
            </a:extLst>
          </p:cNvPr>
          <p:cNvPicPr>
            <a:picLocks noChangeAspect="1"/>
          </p:cNvPicPr>
          <p:nvPr/>
        </p:nvPicPr>
        <p:blipFill>
          <a:blip r:embed="rId2"/>
          <a:stretch>
            <a:fillRect/>
          </a:stretch>
        </p:blipFill>
        <p:spPr>
          <a:xfrm>
            <a:off x="628650" y="-79554"/>
            <a:ext cx="8096250" cy="6076950"/>
          </a:xfrm>
          <a:prstGeom prst="rect">
            <a:avLst/>
          </a:prstGeom>
        </p:spPr>
      </p:pic>
      <p:sp>
        <p:nvSpPr>
          <p:cNvPr id="4" name="Rectangle 3">
            <a:extLst>
              <a:ext uri="{FF2B5EF4-FFF2-40B4-BE49-F238E27FC236}">
                <a16:creationId xmlns:a16="http://schemas.microsoft.com/office/drawing/2014/main" id="{0AF9BC3A-C9C0-453E-990E-8B710A664674}"/>
              </a:ext>
            </a:extLst>
          </p:cNvPr>
          <p:cNvSpPr/>
          <p:nvPr/>
        </p:nvSpPr>
        <p:spPr>
          <a:xfrm>
            <a:off x="4969639" y="6123542"/>
            <a:ext cx="3841116" cy="369332"/>
          </a:xfrm>
          <a:prstGeom prst="rect">
            <a:avLst/>
          </a:prstGeom>
        </p:spPr>
        <p:txBody>
          <a:bodyPr wrap="none">
            <a:spAutoFit/>
          </a:bodyPr>
          <a:lstStyle/>
          <a:p>
            <a:r>
              <a:rPr lang="en-US" dirty="0">
                <a:hlinkClick r:id="rId3"/>
              </a:rPr>
              <a:t>https://adept.mmu.edu.my/resources/</a:t>
            </a:r>
            <a:endParaRPr lang="en-US" dirty="0"/>
          </a:p>
        </p:txBody>
      </p:sp>
    </p:spTree>
    <p:extLst>
      <p:ext uri="{BB962C8B-B14F-4D97-AF65-F5344CB8AC3E}">
        <p14:creationId xmlns:p14="http://schemas.microsoft.com/office/powerpoint/2010/main" val="311293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06AE-6F6D-4243-9632-5DA9594FB357}"/>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047012B3-BED2-4A40-AE86-97480CE3C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062" y="190903"/>
            <a:ext cx="6096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58FF9C-8BDD-4EEB-B19F-AF7893F953AD}"/>
              </a:ext>
            </a:extLst>
          </p:cNvPr>
          <p:cNvSpPr/>
          <p:nvPr/>
        </p:nvSpPr>
        <p:spPr>
          <a:xfrm>
            <a:off x="4337735" y="5807229"/>
            <a:ext cx="4126130" cy="369332"/>
          </a:xfrm>
          <a:prstGeom prst="rect">
            <a:avLst/>
          </a:prstGeom>
        </p:spPr>
        <p:txBody>
          <a:bodyPr wrap="none">
            <a:spAutoFit/>
          </a:bodyPr>
          <a:lstStyle/>
          <a:p>
            <a:r>
              <a:rPr lang="en-US" dirty="0"/>
              <a:t>https://www.gotoknow.org/posts/659039</a:t>
            </a:r>
          </a:p>
        </p:txBody>
      </p:sp>
    </p:spTree>
    <p:extLst>
      <p:ext uri="{BB962C8B-B14F-4D97-AF65-F5344CB8AC3E}">
        <p14:creationId xmlns:p14="http://schemas.microsoft.com/office/powerpoint/2010/main" val="1556537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4014</TotalTime>
  <Words>417</Words>
  <Application>Microsoft Office PowerPoint</Application>
  <PresentationFormat>On-screen Show (4:3)</PresentationFormat>
  <Paragraphs>27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TH Sarabun New</vt:lpstr>
      <vt:lpstr>Office Theme</vt:lpstr>
      <vt:lpstr> Expected Learning Outcomes </vt:lpstr>
      <vt:lpstr>PowerPoint Presentation</vt:lpstr>
      <vt:lpstr>หลักสูตรผลิตบัณฑิตให้มีคุณลักษณะร่วมกันอะไรที่สามารถนำไปประกอบอาชีพได้</vt:lpstr>
      <vt:lpstr>Learning Outcomes (ผลการเรียนรู้)</vt:lpstr>
      <vt:lpstr>The Three Domains of Learning</vt:lpstr>
      <vt:lpstr>PowerPoint Presentation</vt:lpstr>
      <vt:lpstr>PowerPoint Presentation</vt:lpstr>
      <vt:lpstr>PowerPoint Presentation</vt:lpstr>
      <vt:lpstr>PowerPoint Presentation</vt:lpstr>
      <vt:lpstr>PowerPoint Presentation</vt:lpstr>
      <vt:lpstr>ตัวอย่างเพิ่มเติม อ้างอิงจาก KMUTT C4ED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ASEAN University Network Quality Assurance for  Computer Engineering Program</dc:title>
  <dc:creator>Kwan</dc:creator>
  <cp:lastModifiedBy>Panomkhawn Riyamongkol</cp:lastModifiedBy>
  <cp:revision>316</cp:revision>
  <dcterms:created xsi:type="dcterms:W3CDTF">2013-07-23T21:48:13Z</dcterms:created>
  <dcterms:modified xsi:type="dcterms:W3CDTF">2020-02-04T03:51:02Z</dcterms:modified>
</cp:coreProperties>
</file>