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0" r:id="rId12"/>
    <p:sldId id="269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297" r:id="rId39"/>
    <p:sldId id="298" r:id="rId40"/>
    <p:sldId id="266" r:id="rId41"/>
    <p:sldId id="267" r:id="rId42"/>
    <p:sldId id="268" r:id="rId43"/>
    <p:sldId id="299" r:id="rId44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3" autoAdjust="0"/>
    <p:restoredTop sz="94660"/>
  </p:normalViewPr>
  <p:slideViewPr>
    <p:cSldViewPr>
      <p:cViewPr>
        <p:scale>
          <a:sx n="66" d="100"/>
          <a:sy n="66" d="100"/>
        </p:scale>
        <p:origin x="-1290" y="-2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04/09/52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04/09/52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04/09/52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04/09/52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04/09/52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04/09/52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04/09/52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04/09/52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04/09/52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04/09/52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04/09/52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5F293D-20BF-487A-BFA7-792ABC73B8A5}" type="datetimeFigureOut">
              <a:rPr lang="th-TH" smtClean="0"/>
              <a:pPr/>
              <a:t>04/09/52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8800" b="1" dirty="0" smtClean="0">
                <a:latin typeface="Tempus Sans ITC" pitchFamily="82" charset="0"/>
              </a:rPr>
              <a:t>Decision Trees</a:t>
            </a:r>
            <a:endParaRPr lang="th-TH" sz="8800" b="1" dirty="0">
              <a:latin typeface="Tempus Sans ITC" pitchFamily="82" charset="0"/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th-TH" dirty="0" smtClean="0"/>
              <a:t/>
            </a:r>
            <a:br>
              <a:rPr lang="th-TH" dirty="0" smtClean="0"/>
            </a:br>
            <a:r>
              <a:rPr lang="en-US" sz="5400" b="1" dirty="0" smtClean="0">
                <a:solidFill>
                  <a:schemeClr val="accent5">
                    <a:lumMod val="75000"/>
                  </a:schemeClr>
                </a:solidFill>
                <a:latin typeface="Tempus Sans ITC" pitchFamily="82" charset="0"/>
              </a:rPr>
              <a:t>translation</a:t>
            </a:r>
          </a:p>
          <a:p>
            <a:pPr algn="r"/>
            <a:endParaRPr lang="th-TH" sz="5400" b="1" dirty="0">
              <a:solidFill>
                <a:schemeClr val="accent5">
                  <a:lumMod val="75000"/>
                </a:schemeClr>
              </a:solidFill>
              <a:latin typeface="Tempus Sans ITC" pitchFamily="82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Algorithm</a:t>
            </a:r>
            <a:endParaRPr lang="th-TH" sz="5400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4214818"/>
            <a:ext cx="8229600" cy="1214446"/>
          </a:xfrm>
        </p:spPr>
        <p:txBody>
          <a:bodyPr>
            <a:normAutofit/>
          </a:bodyPr>
          <a:lstStyle/>
          <a:p>
            <a:r>
              <a:rPr lang="th-TH" sz="2800" dirty="0" smtClean="0">
                <a:latin typeface="Tempus Sans ITC" pitchFamily="82" charset="0"/>
              </a:rPr>
              <a:t>การทดสอบครั้งแรกนั้น ถ้าข้อมูลค่า </a:t>
            </a:r>
            <a:r>
              <a:rPr lang="en-US" sz="2800" dirty="0" smtClean="0">
                <a:latin typeface="Tempus Sans ITC" pitchFamily="82" charset="0"/>
              </a:rPr>
              <a:t>y </a:t>
            </a:r>
            <a:r>
              <a:rPr lang="th-TH" sz="2800" dirty="0" smtClean="0">
                <a:latin typeface="Tempus Sans ITC" pitchFamily="82" charset="0"/>
              </a:rPr>
              <a:t>ซ้ำกันทุกตัว</a:t>
            </a:r>
            <a:r>
              <a:rPr lang="en-US" sz="2800" dirty="0" smtClean="0">
                <a:latin typeface="Tempus Sans ITC" pitchFamily="82" charset="0"/>
              </a:rPr>
              <a:t>, </a:t>
            </a:r>
            <a:r>
              <a:rPr lang="th-TH" sz="2800" dirty="0" smtClean="0">
                <a:latin typeface="Tempus Sans ITC" pitchFamily="82" charset="0"/>
              </a:rPr>
              <a:t>ให้ทำการสร้าง </a:t>
            </a:r>
            <a:r>
              <a:rPr lang="en-US" sz="2800" dirty="0" smtClean="0">
                <a:latin typeface="Tempus Sans ITC" pitchFamily="82" charset="0"/>
              </a:rPr>
              <a:t/>
            </a:r>
            <a:br>
              <a:rPr lang="en-US" sz="2800" dirty="0" smtClean="0">
                <a:latin typeface="Tempus Sans ITC" pitchFamily="82" charset="0"/>
              </a:rPr>
            </a:br>
            <a:r>
              <a:rPr lang="en-US" sz="2800" dirty="0" smtClean="0">
                <a:latin typeface="Tempus Sans ITC" pitchFamily="82" charset="0"/>
              </a:rPr>
              <a:t>leaf node (</a:t>
            </a:r>
            <a:r>
              <a:rPr lang="th-TH" sz="2800" dirty="0" smtClean="0">
                <a:latin typeface="Tempus Sans ITC" pitchFamily="82" charset="0"/>
              </a:rPr>
              <a:t>ที่ซึ่งเป็น </a:t>
            </a:r>
            <a:r>
              <a:rPr lang="en-US" sz="2800" dirty="0" smtClean="0">
                <a:latin typeface="Tempus Sans ITC" pitchFamily="82" charset="0"/>
              </a:rPr>
              <a:t>base case</a:t>
            </a:r>
            <a:r>
              <a:rPr lang="th-TH" sz="2800" dirty="0" smtClean="0">
                <a:latin typeface="Tempus Sans ITC" pitchFamily="82" charset="0"/>
              </a:rPr>
              <a:t> ของ </a:t>
            </a:r>
            <a:r>
              <a:rPr lang="en-US" sz="2800" dirty="0" smtClean="0">
                <a:latin typeface="Tempus Sans ITC" pitchFamily="82" charset="0"/>
              </a:rPr>
              <a:t>algorithm</a:t>
            </a:r>
            <a:r>
              <a:rPr lang="th-TH" sz="2800" dirty="0" smtClean="0">
                <a:latin typeface="Tempus Sans ITC" pitchFamily="82" charset="0"/>
              </a:rPr>
              <a:t> ในการวนซ้ำ</a:t>
            </a:r>
            <a:r>
              <a:rPr lang="en-US" sz="2800" dirty="0" smtClean="0">
                <a:latin typeface="Tempus Sans ITC" pitchFamily="82" charset="0"/>
              </a:rPr>
              <a:t>)</a:t>
            </a:r>
            <a:endParaRPr lang="th-TH" sz="2800" dirty="0">
              <a:latin typeface="Tempus Sans ITC" pitchFamily="8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736" y="2081205"/>
            <a:ext cx="7807916" cy="1347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Algorithm</a:t>
            </a:r>
            <a:endParaRPr lang="th-TH" sz="5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857364"/>
            <a:ext cx="7056325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4857760"/>
            <a:ext cx="8229600" cy="1214446"/>
          </a:xfrm>
        </p:spPr>
        <p:txBody>
          <a:bodyPr>
            <a:normAutofit/>
          </a:bodyPr>
          <a:lstStyle/>
          <a:p>
            <a:r>
              <a:rPr lang="th-TH" sz="2400" dirty="0" smtClean="0">
                <a:latin typeface="Tempus Sans ITC" pitchFamily="82" charset="0"/>
              </a:rPr>
              <a:t>ถ้าไม่ใช่ ให้เก็บค่า</a:t>
            </a:r>
            <a:r>
              <a:rPr lang="th-TH" sz="2400" dirty="0" err="1" smtClean="0">
                <a:latin typeface="Tempus Sans ITC" pitchFamily="82" charset="0"/>
              </a:rPr>
              <a:t>ใว้</a:t>
            </a:r>
            <a:r>
              <a:rPr lang="th-TH" sz="2400" dirty="0" smtClean="0">
                <a:latin typeface="Tempus Sans ITC" pitchFamily="82" charset="0"/>
              </a:rPr>
              <a:t>ใน  </a:t>
            </a:r>
            <a:r>
              <a:rPr lang="en-US" sz="2400" dirty="0" smtClean="0">
                <a:latin typeface="Tempus Sans ITC" pitchFamily="82" charset="0"/>
              </a:rPr>
              <a:t>feature </a:t>
            </a:r>
            <a:r>
              <a:rPr lang="th-TH" sz="2400" dirty="0" smtClean="0">
                <a:latin typeface="Tempus Sans ITC" pitchFamily="82" charset="0"/>
              </a:rPr>
              <a:t>จากนั้นจึงสร้าง </a:t>
            </a:r>
            <a:r>
              <a:rPr lang="en-US" sz="2400" dirty="0" smtClean="0">
                <a:latin typeface="Tempus Sans ITC" pitchFamily="82" charset="0"/>
              </a:rPr>
              <a:t>Internal node</a:t>
            </a:r>
            <a:r>
              <a:rPr lang="th-TH" sz="2400" dirty="0" smtClean="0">
                <a:latin typeface="Tempus Sans ITC" pitchFamily="82" charset="0"/>
              </a:rPr>
              <a:t/>
            </a:r>
            <a:br>
              <a:rPr lang="th-TH" sz="2400" dirty="0" smtClean="0">
                <a:latin typeface="Tempus Sans ITC" pitchFamily="82" charset="0"/>
              </a:rPr>
            </a:br>
            <a:r>
              <a:rPr lang="th-TH" sz="2400" dirty="0" smtClean="0">
                <a:latin typeface="Tempus Sans ITC" pitchFamily="82" charset="0"/>
              </a:rPr>
              <a:t>ขึ้นมาเพื่อเก็บค่า </a:t>
            </a:r>
            <a:r>
              <a:rPr lang="en-US" sz="2400" dirty="0" smtClean="0">
                <a:latin typeface="Tempus Sans ITC" pitchFamily="82" charset="0"/>
              </a:rPr>
              <a:t>feature </a:t>
            </a:r>
            <a:r>
              <a:rPr lang="th-TH" sz="2400" dirty="0" smtClean="0">
                <a:latin typeface="Tempus Sans ITC" pitchFamily="82" charset="0"/>
              </a:rPr>
              <a:t>โดยที่ การสร้าง </a:t>
            </a:r>
            <a:r>
              <a:rPr lang="en-US" sz="2400" dirty="0" smtClean="0">
                <a:latin typeface="Tempus Sans ITC" pitchFamily="82" charset="0"/>
              </a:rPr>
              <a:t>tree </a:t>
            </a:r>
            <a:r>
              <a:rPr lang="th-TH" sz="2400" dirty="0" smtClean="0">
                <a:latin typeface="Tempus Sans ITC" pitchFamily="82" charset="0"/>
              </a:rPr>
              <a:t>นั้นเลือกใช้ </a:t>
            </a:r>
            <a:r>
              <a:rPr lang="en-US" sz="2400" dirty="0" err="1" smtClean="0">
                <a:latin typeface="Tempus Sans ITC" pitchFamily="82" charset="0"/>
              </a:rPr>
              <a:t>boolean</a:t>
            </a:r>
            <a:r>
              <a:rPr lang="th-TH" sz="2400" dirty="0" smtClean="0">
                <a:latin typeface="Tempus Sans ITC" pitchFamily="82" charset="0"/>
              </a:rPr>
              <a:t/>
            </a:r>
            <a:br>
              <a:rPr lang="th-TH" sz="2400" dirty="0" smtClean="0">
                <a:latin typeface="Tempus Sans ITC" pitchFamily="82" charset="0"/>
              </a:rPr>
            </a:br>
            <a:r>
              <a:rPr lang="th-TH" sz="2400" dirty="0" smtClean="0">
                <a:latin typeface="Tempus Sans ITC" pitchFamily="82" charset="0"/>
              </a:rPr>
              <a:t>มาเก็บค่าของ </a:t>
            </a:r>
            <a:r>
              <a:rPr lang="en-US" sz="2400" dirty="0" smtClean="0">
                <a:latin typeface="Tempus Sans ITC" pitchFamily="82" charset="0"/>
              </a:rPr>
              <a:t>Data </a:t>
            </a:r>
            <a:r>
              <a:rPr lang="th-TH" sz="2400" dirty="0" smtClean="0">
                <a:latin typeface="Tempus Sans ITC" pitchFamily="82" charset="0"/>
              </a:rPr>
              <a:t>และ </a:t>
            </a:r>
            <a:r>
              <a:rPr lang="en-US" sz="2400" dirty="0" smtClean="0">
                <a:latin typeface="Tempus Sans ITC" pitchFamily="82" charset="0"/>
              </a:rPr>
              <a:t>feature</a:t>
            </a:r>
            <a:endParaRPr lang="th-TH" sz="2400" dirty="0">
              <a:latin typeface="Tempus Sans ITC" pitchFamily="82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Let’s split</a:t>
            </a:r>
            <a:endParaRPr lang="th-TH" sz="5400" b="1" dirty="0">
              <a:solidFill>
                <a:schemeClr val="accent6">
                  <a:lumMod val="50000"/>
                </a:schemeClr>
              </a:solidFill>
              <a:latin typeface="Tempus Sans ITC" pitchFamily="82" charset="0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4946679"/>
            <a:ext cx="8229600" cy="1339841"/>
          </a:xfrm>
        </p:spPr>
        <p:txBody>
          <a:bodyPr>
            <a:noAutofit/>
          </a:bodyPr>
          <a:lstStyle/>
          <a:p>
            <a:r>
              <a:rPr lang="th-TH" sz="2800" dirty="0" smtClean="0">
                <a:latin typeface="Tempus Sans ITC" pitchFamily="82" charset="0"/>
              </a:rPr>
              <a:t>เป้าหมายคือ ในการสร้าง </a:t>
            </a:r>
            <a:r>
              <a:rPr lang="en-US" sz="2800" dirty="0" smtClean="0">
                <a:latin typeface="Tempus Sans ITC" pitchFamily="82" charset="0"/>
              </a:rPr>
              <a:t>tree </a:t>
            </a:r>
            <a:r>
              <a:rPr lang="th-TH" sz="2800" dirty="0" smtClean="0">
                <a:latin typeface="Tempus Sans ITC" pitchFamily="82" charset="0"/>
              </a:rPr>
              <a:t>นั้น ต้องทำการแยกค่าลบออกจากค่าบวก ตัวอย่างเช่น เลือก</a:t>
            </a:r>
            <a:r>
              <a:rPr lang="en-US" sz="2800" dirty="0" smtClean="0">
                <a:latin typeface="Tempus Sans ITC" pitchFamily="82" charset="0"/>
              </a:rPr>
              <a:t> split </a:t>
            </a:r>
            <a:r>
              <a:rPr lang="th-TH" sz="2800" dirty="0" smtClean="0">
                <a:latin typeface="Tempus Sans ITC" pitchFamily="82" charset="0"/>
              </a:rPr>
              <a:t>ที่ </a:t>
            </a:r>
            <a:r>
              <a:rPr lang="en-US" sz="2800" dirty="0" smtClean="0">
                <a:latin typeface="Tempus Sans ITC" pitchFamily="82" charset="0"/>
              </a:rPr>
              <a:t>f7 </a:t>
            </a:r>
            <a:r>
              <a:rPr lang="th-TH" sz="2800" dirty="0" smtClean="0">
                <a:latin typeface="Tempus Sans ITC" pitchFamily="82" charset="0"/>
              </a:rPr>
              <a:t>ดีที่สุด (ผลต่างของค่าบวกและค่าลบ มีค่ามากกว่า </a:t>
            </a:r>
            <a:r>
              <a:rPr lang="en-US" sz="2800" dirty="0" smtClean="0">
                <a:latin typeface="Tempus Sans ITC" pitchFamily="82" charset="0"/>
              </a:rPr>
              <a:t>node f3</a:t>
            </a:r>
            <a:r>
              <a:rPr lang="th-TH" sz="2800" dirty="0" smtClean="0">
                <a:latin typeface="Tempus Sans ITC" pitchFamily="82" charset="0"/>
              </a:rPr>
              <a:t>)</a:t>
            </a:r>
            <a:endParaRPr lang="th-TH" sz="2800" dirty="0">
              <a:latin typeface="Tempus Sans ITC" pitchFamily="82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564" y="1714488"/>
            <a:ext cx="5732080" cy="2692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Entropy</a:t>
            </a:r>
            <a:endParaRPr lang="th-TH" sz="5400" b="1" dirty="0">
              <a:solidFill>
                <a:schemeClr val="accent6">
                  <a:lumMod val="50000"/>
                </a:schemeClr>
              </a:solidFill>
              <a:latin typeface="Tempus Sans ITC" pitchFamily="82" charset="0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14354"/>
          </a:xfrm>
        </p:spPr>
        <p:txBody>
          <a:bodyPr/>
          <a:lstStyle/>
          <a:p>
            <a:r>
              <a:rPr lang="en-US" dirty="0" smtClean="0"/>
              <a:t>P : </a:t>
            </a:r>
            <a:r>
              <a:rPr lang="th-TH" dirty="0" smtClean="0"/>
              <a:t>สัดส่วนของค่าบวกใน </a:t>
            </a:r>
            <a:r>
              <a:rPr lang="en-US" dirty="0" smtClean="0"/>
              <a:t>Data </a:t>
            </a:r>
            <a:r>
              <a:rPr lang="th-TH" dirty="0" smtClean="0"/>
              <a:t>เซต</a:t>
            </a:r>
            <a:endParaRPr lang="th-TH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2500306"/>
            <a:ext cx="3500462" cy="648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ตัวยึดเนื้อหา 2"/>
          <p:cNvSpPr txBox="1">
            <a:spLocks/>
          </p:cNvSpPr>
          <p:nvPr/>
        </p:nvSpPr>
        <p:spPr>
          <a:xfrm>
            <a:off x="428596" y="3429000"/>
            <a:ext cx="8229600" cy="192882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th-TH" sz="3200" noProof="0" dirty="0" smtClean="0">
                <a:latin typeface="Tempus Sans ITC" pitchFamily="82" charset="0"/>
              </a:rPr>
              <a:t>ความจำเป็นในการพัฒนาระดับหน่วยวัดที่เป็นอันหนึ่งอันเดียวกันของ </a:t>
            </a:r>
            <a:r>
              <a:rPr lang="en-US" sz="3200" noProof="0" dirty="0" smtClean="0">
                <a:latin typeface="Tempus Sans ITC" pitchFamily="82" charset="0"/>
              </a:rPr>
              <a:t>Subsets </a:t>
            </a:r>
            <a:r>
              <a:rPr lang="th-TH" sz="3200" noProof="0" dirty="0" smtClean="0">
                <a:latin typeface="Tempus Sans ITC" pitchFamily="82" charset="0"/>
              </a:rPr>
              <a:t>ของ </a:t>
            </a:r>
            <a:r>
              <a:rPr lang="en-US" sz="3200" noProof="0" dirty="0" smtClean="0">
                <a:latin typeface="Tempus Sans ITC" pitchFamily="82" charset="0"/>
              </a:rPr>
              <a:t>Data </a:t>
            </a:r>
            <a:r>
              <a:rPr lang="th-TH" sz="3200" noProof="0" dirty="0" smtClean="0">
                <a:latin typeface="Tempus Sans ITC" pitchFamily="82" charset="0"/>
              </a:rPr>
              <a:t>เราจึงใช้การ </a:t>
            </a:r>
            <a:r>
              <a:rPr lang="en-US" sz="3200" dirty="0" smtClean="0">
                <a:latin typeface="Tempus Sans ITC" pitchFamily="82" charset="0"/>
              </a:rPr>
              <a:t>splitting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th-TH" sz="3200" dirty="0" smtClean="0">
                <a:latin typeface="Tempus Sans ITC" pitchFamily="82" charset="0"/>
              </a:rPr>
              <a:t>ดูไปที่มาตรฐานของการวัดของ</a:t>
            </a:r>
            <a:r>
              <a:rPr lang="en-US" sz="3200" dirty="0" smtClean="0">
                <a:latin typeface="Tempus Sans ITC" pitchFamily="82" charset="0"/>
              </a:rPr>
              <a:t> disorder, </a:t>
            </a:r>
            <a:r>
              <a:rPr lang="th-TH" sz="3200" dirty="0" smtClean="0">
                <a:latin typeface="Tempus Sans ITC" pitchFamily="82" charset="0"/>
              </a:rPr>
              <a:t>ถูกใช้ในทาง </a:t>
            </a:r>
            <a:r>
              <a:rPr lang="en-US" sz="3200" dirty="0" smtClean="0">
                <a:latin typeface="Tempus Sans ITC" pitchFamily="82" charset="0"/>
              </a:rPr>
              <a:t>physics</a:t>
            </a:r>
            <a:r>
              <a:rPr lang="th-TH" sz="3200" dirty="0" smtClean="0">
                <a:latin typeface="Tempus Sans ITC" pitchFamily="82" charset="0"/>
              </a:rPr>
              <a:t> และ ทฤษฎีข้อมูล</a:t>
            </a:r>
            <a:r>
              <a:rPr lang="en-US" sz="3200" dirty="0" smtClean="0">
                <a:latin typeface="Tempus Sans ITC" pitchFamily="82" charset="0"/>
              </a:rPr>
              <a:t>, </a:t>
            </a:r>
            <a:r>
              <a:rPr lang="th-TH" sz="3200" dirty="0" smtClean="0">
                <a:latin typeface="Tempus Sans ITC" pitchFamily="82" charset="0"/>
              </a:rPr>
              <a:t>เรียกว่า </a:t>
            </a:r>
            <a:r>
              <a:rPr lang="en-US" sz="3200" dirty="0" smtClean="0">
                <a:latin typeface="Tempus Sans ITC" pitchFamily="82" charset="0"/>
              </a:rPr>
              <a:t>Entropy</a:t>
            </a:r>
            <a:endParaRPr kumimoji="0" lang="th-TH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empus Sans ITC" pitchFamily="82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Entropy</a:t>
            </a:r>
            <a:endParaRPr lang="th-TH" sz="5400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4714884"/>
            <a:ext cx="8229600" cy="1411279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 smtClean="0">
                <a:latin typeface="Tempus Sans ITC" pitchFamily="82" charset="0"/>
              </a:rPr>
              <a:t>Log 1 = 0</a:t>
            </a:r>
          </a:p>
          <a:p>
            <a:r>
              <a:rPr lang="th-TH" dirty="0" smtClean="0">
                <a:latin typeface="Tempus Sans ITC" pitchFamily="82" charset="0"/>
              </a:rPr>
              <a:t>จากกราฟรูปดังกล่าวพบว่า เมื่อ</a:t>
            </a:r>
            <a:r>
              <a:rPr lang="en-US" dirty="0" smtClean="0">
                <a:latin typeface="Tempus Sans ITC" pitchFamily="82" charset="0"/>
              </a:rPr>
              <a:t> p = 0, log 0 </a:t>
            </a:r>
            <a:r>
              <a:rPr lang="th-TH" dirty="0" smtClean="0">
                <a:latin typeface="Tempus Sans ITC" pitchFamily="82" charset="0"/>
              </a:rPr>
              <a:t>ที่ค่า</a:t>
            </a:r>
            <a:r>
              <a:rPr lang="th-TH" dirty="0" err="1" smtClean="0">
                <a:latin typeface="Tempus Sans ITC" pitchFamily="82" charset="0"/>
              </a:rPr>
              <a:t>อินฟินิตี้</a:t>
            </a:r>
            <a:r>
              <a:rPr lang="th-TH" dirty="0" smtClean="0">
                <a:latin typeface="Tempus Sans ITC" pitchFamily="82" charset="0"/>
              </a:rPr>
              <a:t>มีค่าเข้าใกล้ </a:t>
            </a:r>
            <a:r>
              <a:rPr lang="en-US" dirty="0" smtClean="0">
                <a:latin typeface="Tempus Sans ITC" pitchFamily="82" charset="0"/>
              </a:rPr>
              <a:t>0 </a:t>
            </a:r>
            <a:r>
              <a:rPr lang="th-TH" dirty="0" smtClean="0">
                <a:latin typeface="Tempus Sans ITC" pitchFamily="82" charset="0"/>
              </a:rPr>
              <a:t>ดังนั้น </a:t>
            </a:r>
            <a:r>
              <a:rPr lang="en-US" dirty="0" smtClean="0">
                <a:latin typeface="Tempus Sans ITC" pitchFamily="82" charset="0"/>
              </a:rPr>
              <a:t>0log 0 </a:t>
            </a:r>
            <a:r>
              <a:rPr lang="th-TH" dirty="0" smtClean="0">
                <a:latin typeface="Tempus Sans ITC" pitchFamily="82" charset="0"/>
              </a:rPr>
              <a:t>จึงมีค่าเท่ากับ </a:t>
            </a:r>
            <a:r>
              <a:rPr lang="en-US" dirty="0" smtClean="0">
                <a:latin typeface="Tempus Sans ITC" pitchFamily="82" charset="0"/>
              </a:rPr>
              <a:t>0</a:t>
            </a:r>
            <a:endParaRPr lang="th-TH" dirty="0">
              <a:latin typeface="Tempus Sans ITC" pitchFamily="82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1643049"/>
            <a:ext cx="3258049" cy="2447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Let’s split</a:t>
            </a:r>
            <a:endParaRPr lang="th-TH" sz="54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09687" y="2377281"/>
            <a:ext cx="652462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Let’s split</a:t>
            </a:r>
            <a:endParaRPr lang="th-TH" sz="54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3462" y="2067719"/>
            <a:ext cx="7077075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Let’s split</a:t>
            </a:r>
            <a:endParaRPr lang="th-TH" sz="54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2444" y="2071678"/>
            <a:ext cx="5507076" cy="3361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Let’s split</a:t>
            </a:r>
            <a:endParaRPr lang="th-TH" sz="54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5362" y="1896269"/>
            <a:ext cx="7153275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Algorithm</a:t>
            </a:r>
            <a:endParaRPr lang="th-TH" sz="5400" b="1" dirty="0">
              <a:solidFill>
                <a:schemeClr val="accent6">
                  <a:lumMod val="50000"/>
                </a:schemeClr>
              </a:solidFill>
              <a:latin typeface="Tempus Sans ITC" pitchFamily="82" charset="0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00034" y="1571612"/>
            <a:ext cx="8229600" cy="911213"/>
          </a:xfrm>
        </p:spPr>
        <p:txBody>
          <a:bodyPr>
            <a:normAutofit fontScale="92500" lnSpcReduction="20000"/>
          </a:bodyPr>
          <a:lstStyle/>
          <a:p>
            <a:r>
              <a:rPr lang="th-TH" dirty="0" smtClean="0">
                <a:latin typeface="Tempus Sans ITC" pitchFamily="82" charset="0"/>
              </a:rPr>
              <a:t>พัฒนาแบบขนานในปัญญาประดิษฐ์โดย </a:t>
            </a:r>
            <a:r>
              <a:rPr lang="en-US" dirty="0" smtClean="0">
                <a:latin typeface="Tempus Sans ITC" pitchFamily="82" charset="0"/>
              </a:rPr>
              <a:t>Quinlan </a:t>
            </a:r>
            <a:r>
              <a:rPr lang="th-TH" dirty="0" smtClean="0">
                <a:latin typeface="Tempus Sans ITC" pitchFamily="82" charset="0"/>
              </a:rPr>
              <a:t>และ สถิติโดย </a:t>
            </a:r>
            <a:r>
              <a:rPr lang="en-US" dirty="0" err="1" smtClean="0">
                <a:latin typeface="Tempus Sans ITC" pitchFamily="82" charset="0"/>
              </a:rPr>
              <a:t>Breiman</a:t>
            </a:r>
            <a:r>
              <a:rPr lang="en-US" dirty="0" smtClean="0">
                <a:latin typeface="Tempus Sans ITC" pitchFamily="82" charset="0"/>
              </a:rPr>
              <a:t>, Friedman, Olsen </a:t>
            </a:r>
            <a:r>
              <a:rPr lang="th-TH" dirty="0" smtClean="0">
                <a:latin typeface="Tempus Sans ITC" pitchFamily="82" charset="0"/>
              </a:rPr>
              <a:t>และ </a:t>
            </a:r>
            <a:r>
              <a:rPr lang="en-US" dirty="0" smtClean="0">
                <a:latin typeface="Tempus Sans ITC" pitchFamily="82" charset="0"/>
              </a:rPr>
              <a:t>Stone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2643182"/>
            <a:ext cx="5813956" cy="2210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7224" y="4929198"/>
            <a:ext cx="76438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>
                <a:latin typeface="Tempus Sans ITC" pitchFamily="82" charset="0"/>
              </a:rPr>
              <a:t> </a:t>
            </a:r>
            <a:r>
              <a:rPr lang="th-TH" dirty="0" smtClean="0">
                <a:latin typeface="Tempus Sans ITC" pitchFamily="82" charset="0"/>
              </a:rPr>
              <a:t>โครงร่างที่ดีที่สุดลดขนาดการสุ่มตัวอย่างของข้อมูลใน</a:t>
            </a:r>
            <a:r>
              <a:rPr lang="th-TH" dirty="0" err="1" smtClean="0">
                <a:latin typeface="Tempus Sans ITC" pitchFamily="82" charset="0"/>
              </a:rPr>
              <a:t>โหนด</a:t>
            </a:r>
            <a:r>
              <a:rPr lang="th-TH" dirty="0" smtClean="0">
                <a:latin typeface="Tempus Sans ITC" pitchFamily="82" charset="0"/>
              </a:rPr>
              <a:t>ลูก</a:t>
            </a:r>
            <a:endParaRPr lang="th-TH" dirty="0">
              <a:latin typeface="Tempus Sans ITC" pitchFamily="82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accent2">
                    <a:lumMod val="75000"/>
                  </a:schemeClr>
                </a:solidFill>
                <a:latin typeface="Tempus Sans ITC" pitchFamily="82" charset="0"/>
              </a:rPr>
              <a:t>Decision Trees</a:t>
            </a:r>
            <a:endParaRPr lang="th-TH" sz="5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>
                <a:latin typeface="Tempus Sans ITC" pitchFamily="82" charset="0"/>
              </a:rPr>
              <a:t>การเรียนรู้ </a:t>
            </a:r>
            <a:r>
              <a:rPr lang="en-US" dirty="0" smtClean="0">
                <a:latin typeface="Tempus Sans ITC" pitchFamily="82" charset="0"/>
              </a:rPr>
              <a:t>Algorithm DNF </a:t>
            </a:r>
            <a:r>
              <a:rPr lang="th-TH" dirty="0" smtClean="0">
                <a:latin typeface="Tempus Sans ITC" pitchFamily="82" charset="0"/>
              </a:rPr>
              <a:t>นั้นมักจะยุ่งยากและเป็น</a:t>
            </a:r>
            <a:r>
              <a:rPr lang="en-US" dirty="0" smtClean="0">
                <a:latin typeface="Tempus Sans ITC" pitchFamily="82" charset="0"/>
              </a:rPr>
              <a:t> Algorithm</a:t>
            </a:r>
            <a:r>
              <a:rPr lang="th-TH" dirty="0" smtClean="0">
                <a:latin typeface="Tempus Sans ITC" pitchFamily="82" charset="0"/>
              </a:rPr>
              <a:t>ที่ไม่มีประสิทธิภาพ ดังนั้นค่าของ</a:t>
            </a:r>
            <a:r>
              <a:rPr lang="en-US" dirty="0" smtClean="0">
                <a:latin typeface="Tempus Sans ITC" pitchFamily="82" charset="0"/>
              </a:rPr>
              <a:t> heuristic</a:t>
            </a:r>
            <a:r>
              <a:rPr lang="th-TH" dirty="0" smtClean="0">
                <a:latin typeface="Tempus Sans ITC" pitchFamily="82" charset="0"/>
              </a:rPr>
              <a:t> จึงไม่เป็นที่แน่ชัด</a:t>
            </a:r>
          </a:p>
          <a:p>
            <a:r>
              <a:rPr lang="th-TH" dirty="0" smtClean="0">
                <a:latin typeface="Tempus Sans ITC" pitchFamily="82" charset="0"/>
              </a:rPr>
              <a:t>ยังคงสมมุติว่ามีค่า </a:t>
            </a:r>
            <a:r>
              <a:rPr lang="en-US" dirty="0" smtClean="0">
                <a:latin typeface="Tempus Sans ITC" pitchFamily="82" charset="0"/>
              </a:rPr>
              <a:t>inputs </a:t>
            </a:r>
            <a:r>
              <a:rPr lang="th-TH" dirty="0" smtClean="0">
                <a:latin typeface="Tempus Sans ITC" pitchFamily="82" charset="0"/>
              </a:rPr>
              <a:t>และ </a:t>
            </a:r>
            <a:r>
              <a:rPr lang="en-US" dirty="0" smtClean="0">
                <a:latin typeface="Tempus Sans ITC" pitchFamily="82" charset="0"/>
              </a:rPr>
              <a:t>outputs</a:t>
            </a:r>
            <a:r>
              <a:rPr lang="th-TH" dirty="0" smtClean="0">
                <a:latin typeface="Tempus Sans ITC" pitchFamily="82" charset="0"/>
              </a:rPr>
              <a:t> ที่เป็น </a:t>
            </a:r>
            <a:r>
              <a:rPr lang="en-US" dirty="0" smtClean="0">
                <a:latin typeface="Tempus Sans ITC" pitchFamily="82" charset="0"/>
              </a:rPr>
              <a:t>binary, </a:t>
            </a:r>
            <a:r>
              <a:rPr lang="th-TH" dirty="0" smtClean="0">
                <a:latin typeface="Tempus Sans ITC" pitchFamily="82" charset="0"/>
              </a:rPr>
              <a:t>แต่ก็ยังมีค่าที่สามารถปรับใช้ได้อย่างกว้างขวาง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Stopping</a:t>
            </a:r>
            <a:endParaRPr lang="th-TH" sz="5400" b="1" dirty="0">
              <a:solidFill>
                <a:schemeClr val="accent6">
                  <a:lumMod val="50000"/>
                </a:schemeClr>
              </a:solidFill>
              <a:latin typeface="Tempus Sans ITC" pitchFamily="82" charset="0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dirty="0" smtClean="0">
                <a:latin typeface="Tempus Sans ITC" pitchFamily="82" charset="0"/>
              </a:rPr>
              <a:t>หยุดการเรียกตัวเองซ้ำถ้าข้อมูลได้รับกลุ่มตัวอย่างหลากหลายของค่า </a:t>
            </a:r>
            <a:r>
              <a:rPr lang="en-US" dirty="0" smtClean="0">
                <a:latin typeface="Tempus Sans ITC" pitchFamily="82" charset="0"/>
              </a:rPr>
              <a:t>x </a:t>
            </a:r>
            <a:r>
              <a:rPr lang="th-TH" dirty="0" smtClean="0">
                <a:latin typeface="Tempus Sans ITC" pitchFamily="82" charset="0"/>
              </a:rPr>
              <a:t>เดิมกับค่า </a:t>
            </a:r>
            <a:r>
              <a:rPr lang="en-US" dirty="0" smtClean="0">
                <a:latin typeface="Tempus Sans ITC" pitchFamily="82" charset="0"/>
              </a:rPr>
              <a:t>y </a:t>
            </a:r>
            <a:r>
              <a:rPr lang="th-TH" dirty="0" smtClean="0">
                <a:latin typeface="Tempus Sans ITC" pitchFamily="82" charset="0"/>
              </a:rPr>
              <a:t>ที่เปลี่ยนไป</a:t>
            </a:r>
          </a:p>
          <a:p>
            <a:pPr>
              <a:buNone/>
            </a:pPr>
            <a:r>
              <a:rPr lang="en-US" dirty="0" smtClean="0"/>
              <a:t>	</a:t>
            </a:r>
            <a:endParaRPr lang="th-TH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Stopping</a:t>
            </a:r>
            <a:endParaRPr lang="th-TH" sz="5400" b="1" dirty="0">
              <a:solidFill>
                <a:schemeClr val="accent6">
                  <a:lumMod val="50000"/>
                </a:schemeClr>
              </a:solidFill>
              <a:latin typeface="Tempus Sans ITC" pitchFamily="82" charset="0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>
                <a:latin typeface="Tempus Sans ITC" pitchFamily="82" charset="0"/>
              </a:rPr>
              <a:t>หยุดการเรียกตัวเองซ้ำถ้าข้อมูลได้รับกลุ่มตัวอย่างหลากหลายของค่า </a:t>
            </a:r>
            <a:r>
              <a:rPr lang="en-US" dirty="0" smtClean="0">
                <a:latin typeface="Tempus Sans ITC" pitchFamily="82" charset="0"/>
              </a:rPr>
              <a:t>x </a:t>
            </a:r>
            <a:r>
              <a:rPr lang="th-TH" dirty="0" smtClean="0">
                <a:latin typeface="Tempus Sans ITC" pitchFamily="82" charset="0"/>
              </a:rPr>
              <a:t>เดิมกับค่า </a:t>
            </a:r>
            <a:r>
              <a:rPr lang="en-US" dirty="0" smtClean="0">
                <a:latin typeface="Tempus Sans ITC" pitchFamily="82" charset="0"/>
              </a:rPr>
              <a:t>y </a:t>
            </a:r>
            <a:r>
              <a:rPr lang="th-TH" dirty="0" smtClean="0">
                <a:latin typeface="Tempus Sans ITC" pitchFamily="82" charset="0"/>
              </a:rPr>
              <a:t>ที่</a:t>
            </a:r>
            <a:r>
              <a:rPr lang="th-TH" dirty="0" smtClean="0">
                <a:latin typeface="Tempus Sans ITC" pitchFamily="82" charset="0"/>
              </a:rPr>
              <a:t>เปลี่ยนไป</a:t>
            </a:r>
            <a:endParaRPr lang="en-US" dirty="0" smtClean="0">
              <a:latin typeface="Tempus Sans ITC" pitchFamily="82" charset="0"/>
            </a:endParaRPr>
          </a:p>
          <a:p>
            <a:pPr lvl="1"/>
            <a:r>
              <a:rPr lang="th-TH" dirty="0" smtClean="0">
                <a:latin typeface="Tempus Sans ITC" pitchFamily="82" charset="0"/>
              </a:rPr>
              <a:t>สร้าง</a:t>
            </a:r>
            <a:r>
              <a:rPr lang="th-TH" dirty="0" err="1" smtClean="0">
                <a:latin typeface="Tempus Sans ITC" pitchFamily="82" charset="0"/>
              </a:rPr>
              <a:t>โหนด</a:t>
            </a:r>
            <a:r>
              <a:rPr lang="th-TH" dirty="0" smtClean="0">
                <a:latin typeface="Tempus Sans ITC" pitchFamily="82" charset="0"/>
              </a:rPr>
              <a:t>ปลายพร้อมกับข้อมูลออกเท่ากับค่า </a:t>
            </a:r>
            <a:r>
              <a:rPr lang="en-US" dirty="0" smtClean="0">
                <a:latin typeface="Tempus Sans ITC" pitchFamily="82" charset="0"/>
              </a:rPr>
              <a:t>y </a:t>
            </a:r>
            <a:r>
              <a:rPr lang="th-TH" dirty="0" smtClean="0">
                <a:latin typeface="Tempus Sans ITC" pitchFamily="82" charset="0"/>
              </a:rPr>
              <a:t>ที่</a:t>
            </a:r>
            <a:r>
              <a:rPr lang="th-TH" dirty="0" smtClean="0">
                <a:latin typeface="Tempus Sans ITC" pitchFamily="82" charset="0"/>
              </a:rPr>
              <a:t>ปรากฏขึ้นเป็นส่วนมากใน</a:t>
            </a:r>
            <a:r>
              <a:rPr lang="th-TH" dirty="0" smtClean="0">
                <a:latin typeface="Tempus Sans ITC" pitchFamily="82" charset="0"/>
              </a:rPr>
              <a:t>ข้อมูล</a:t>
            </a:r>
            <a:endParaRPr lang="en-US" dirty="0" smtClean="0">
              <a:latin typeface="Tempus Sans ITC" pitchFamily="82" charset="0"/>
            </a:endParaRPr>
          </a:p>
          <a:p>
            <a:endParaRPr lang="th-TH" dirty="0" smtClean="0"/>
          </a:p>
          <a:p>
            <a:endParaRPr lang="th-TH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Stopping</a:t>
            </a:r>
            <a:endParaRPr lang="th-TH" sz="5400" b="1" dirty="0">
              <a:solidFill>
                <a:schemeClr val="accent6">
                  <a:lumMod val="50000"/>
                </a:schemeClr>
              </a:solidFill>
              <a:latin typeface="Tempus Sans ITC" pitchFamily="82" charset="0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>
                <a:latin typeface="Tempus Sans ITC" pitchFamily="82" charset="0"/>
              </a:rPr>
              <a:t>หยุดการเรียกตัวเองซ้ำถ้าข้อมูลได้รับกลุ่มตัวอย่างหลากหลายของค่า </a:t>
            </a:r>
            <a:r>
              <a:rPr lang="en-US" dirty="0" smtClean="0">
                <a:latin typeface="Tempus Sans ITC" pitchFamily="82" charset="0"/>
              </a:rPr>
              <a:t>x </a:t>
            </a:r>
            <a:r>
              <a:rPr lang="th-TH" dirty="0" smtClean="0">
                <a:latin typeface="Tempus Sans ITC" pitchFamily="82" charset="0"/>
              </a:rPr>
              <a:t>เดิมกับค่า </a:t>
            </a:r>
            <a:r>
              <a:rPr lang="en-US" dirty="0" smtClean="0">
                <a:latin typeface="Tempus Sans ITC" pitchFamily="82" charset="0"/>
              </a:rPr>
              <a:t>y </a:t>
            </a:r>
            <a:r>
              <a:rPr lang="th-TH" dirty="0" smtClean="0">
                <a:latin typeface="Tempus Sans ITC" pitchFamily="82" charset="0"/>
              </a:rPr>
              <a:t>ที่เปลี่ยนไป</a:t>
            </a:r>
            <a:endParaRPr lang="en-US" dirty="0" smtClean="0">
              <a:latin typeface="Tempus Sans ITC" pitchFamily="82" charset="0"/>
            </a:endParaRPr>
          </a:p>
          <a:p>
            <a:pPr lvl="1"/>
            <a:r>
              <a:rPr lang="th-TH" dirty="0" smtClean="0">
                <a:latin typeface="Tempus Sans ITC" pitchFamily="82" charset="0"/>
              </a:rPr>
              <a:t>สร้าง</a:t>
            </a:r>
            <a:r>
              <a:rPr lang="th-TH" dirty="0" err="1" smtClean="0">
                <a:latin typeface="Tempus Sans ITC" pitchFamily="82" charset="0"/>
              </a:rPr>
              <a:t>โหนด</a:t>
            </a:r>
            <a:r>
              <a:rPr lang="th-TH" dirty="0" smtClean="0">
                <a:latin typeface="Tempus Sans ITC" pitchFamily="82" charset="0"/>
              </a:rPr>
              <a:t>ปลายพร้อมกับข้อมูลออกเท่ากับค่า </a:t>
            </a:r>
            <a:r>
              <a:rPr lang="en-US" dirty="0" smtClean="0">
                <a:latin typeface="Tempus Sans ITC" pitchFamily="82" charset="0"/>
              </a:rPr>
              <a:t>y </a:t>
            </a:r>
            <a:r>
              <a:rPr lang="th-TH" dirty="0" smtClean="0">
                <a:latin typeface="Tempus Sans ITC" pitchFamily="82" charset="0"/>
              </a:rPr>
              <a:t>ที่ปรากฏขึ้นเป็นส่วนมากใน</a:t>
            </a:r>
            <a:r>
              <a:rPr lang="th-TH" dirty="0" smtClean="0">
                <a:latin typeface="Tempus Sans ITC" pitchFamily="82" charset="0"/>
              </a:rPr>
              <a:t>ข้อมูล</a:t>
            </a:r>
          </a:p>
          <a:p>
            <a:pPr lvl="1"/>
            <a:endParaRPr lang="th-TH" dirty="0" smtClean="0">
              <a:latin typeface="Tempus Sans ITC" pitchFamily="82" charset="0"/>
            </a:endParaRPr>
          </a:p>
          <a:p>
            <a:r>
              <a:rPr lang="th-TH" dirty="0" smtClean="0">
                <a:latin typeface="Tempus Sans ITC" pitchFamily="82" charset="0"/>
              </a:rPr>
              <a:t>พิจารณาการหยุดเพื่อหลีกเลี่ยงการ </a:t>
            </a:r>
            <a:r>
              <a:rPr lang="en-US" dirty="0" err="1" smtClean="0">
                <a:latin typeface="Tempus Sans ITC" pitchFamily="82" charset="0"/>
              </a:rPr>
              <a:t>overfitting</a:t>
            </a:r>
            <a:r>
              <a:rPr lang="en-US" dirty="0" smtClean="0">
                <a:latin typeface="Tempus Sans ITC" pitchFamily="82" charset="0"/>
              </a:rPr>
              <a:t> </a:t>
            </a:r>
            <a:r>
              <a:rPr lang="th-TH" dirty="0" smtClean="0">
                <a:latin typeface="Tempus Sans ITC" pitchFamily="82" charset="0"/>
              </a:rPr>
              <a:t>เมื่อ </a:t>
            </a:r>
            <a:r>
              <a:rPr lang="en-US" dirty="0" smtClean="0">
                <a:latin typeface="Tempus Sans ITC" pitchFamily="82" charset="0"/>
              </a:rPr>
              <a:t>:</a:t>
            </a:r>
            <a:endParaRPr lang="th-TH" dirty="0">
              <a:latin typeface="Tempus Sans ITC" pitchFamily="82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Stopping</a:t>
            </a:r>
            <a:endParaRPr lang="th-TH" sz="5400" b="1" dirty="0">
              <a:solidFill>
                <a:schemeClr val="accent6">
                  <a:lumMod val="50000"/>
                </a:schemeClr>
              </a:solidFill>
              <a:latin typeface="Tempus Sans ITC" pitchFamily="82" charset="0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>
                <a:latin typeface="Tempus Sans ITC" pitchFamily="82" charset="0"/>
              </a:rPr>
              <a:t>หยุดการเรียกตัวเองซ้ำถ้าข้อมูลได้รับกลุ่มตัวอย่างหลากหลายของค่า </a:t>
            </a:r>
            <a:r>
              <a:rPr lang="en-US" dirty="0" smtClean="0">
                <a:latin typeface="Tempus Sans ITC" pitchFamily="82" charset="0"/>
              </a:rPr>
              <a:t>x </a:t>
            </a:r>
            <a:r>
              <a:rPr lang="th-TH" dirty="0" smtClean="0">
                <a:latin typeface="Tempus Sans ITC" pitchFamily="82" charset="0"/>
              </a:rPr>
              <a:t>เดิมกับค่า </a:t>
            </a:r>
            <a:r>
              <a:rPr lang="en-US" dirty="0" smtClean="0">
                <a:latin typeface="Tempus Sans ITC" pitchFamily="82" charset="0"/>
              </a:rPr>
              <a:t>y </a:t>
            </a:r>
            <a:r>
              <a:rPr lang="th-TH" dirty="0" smtClean="0">
                <a:latin typeface="Tempus Sans ITC" pitchFamily="82" charset="0"/>
              </a:rPr>
              <a:t>ที่เปลี่ยนไป</a:t>
            </a:r>
            <a:endParaRPr lang="en-US" dirty="0" smtClean="0">
              <a:latin typeface="Tempus Sans ITC" pitchFamily="82" charset="0"/>
            </a:endParaRPr>
          </a:p>
          <a:p>
            <a:pPr lvl="1"/>
            <a:r>
              <a:rPr lang="th-TH" dirty="0" smtClean="0">
                <a:latin typeface="Tempus Sans ITC" pitchFamily="82" charset="0"/>
              </a:rPr>
              <a:t>สร้าง</a:t>
            </a:r>
            <a:r>
              <a:rPr lang="th-TH" dirty="0" err="1" smtClean="0">
                <a:latin typeface="Tempus Sans ITC" pitchFamily="82" charset="0"/>
              </a:rPr>
              <a:t>โหนด</a:t>
            </a:r>
            <a:r>
              <a:rPr lang="th-TH" dirty="0" smtClean="0">
                <a:latin typeface="Tempus Sans ITC" pitchFamily="82" charset="0"/>
              </a:rPr>
              <a:t>ปลายพร้อมกับข้อมูลออกเท่ากับค่า </a:t>
            </a:r>
            <a:r>
              <a:rPr lang="en-US" dirty="0" smtClean="0">
                <a:latin typeface="Tempus Sans ITC" pitchFamily="82" charset="0"/>
              </a:rPr>
              <a:t>y </a:t>
            </a:r>
            <a:r>
              <a:rPr lang="th-TH" dirty="0" smtClean="0">
                <a:latin typeface="Tempus Sans ITC" pitchFamily="82" charset="0"/>
              </a:rPr>
              <a:t>ที่ปรากฏขึ้นเป็นส่วนมากในข้อมูล</a:t>
            </a:r>
          </a:p>
          <a:p>
            <a:pPr lvl="1"/>
            <a:endParaRPr lang="th-TH" dirty="0" smtClean="0">
              <a:latin typeface="Tempus Sans ITC" pitchFamily="82" charset="0"/>
            </a:endParaRPr>
          </a:p>
          <a:p>
            <a:r>
              <a:rPr lang="th-TH" dirty="0" smtClean="0">
                <a:latin typeface="Tempus Sans ITC" pitchFamily="82" charset="0"/>
              </a:rPr>
              <a:t>พิจารณาการหยุดเพื่อหลีกเลี่ยงการ </a:t>
            </a:r>
            <a:r>
              <a:rPr lang="en-US" dirty="0" err="1" smtClean="0">
                <a:latin typeface="Tempus Sans ITC" pitchFamily="82" charset="0"/>
              </a:rPr>
              <a:t>overfitting</a:t>
            </a:r>
            <a:r>
              <a:rPr lang="en-US" dirty="0" smtClean="0">
                <a:latin typeface="Tempus Sans ITC" pitchFamily="82" charset="0"/>
              </a:rPr>
              <a:t> </a:t>
            </a:r>
            <a:r>
              <a:rPr lang="th-TH" dirty="0" smtClean="0">
                <a:latin typeface="Tempus Sans ITC" pitchFamily="82" charset="0"/>
              </a:rPr>
              <a:t>เมื่อ </a:t>
            </a:r>
            <a:r>
              <a:rPr lang="en-US" dirty="0" smtClean="0">
                <a:latin typeface="Tempus Sans ITC" pitchFamily="82" charset="0"/>
              </a:rPr>
              <a:t>:</a:t>
            </a:r>
            <a:endParaRPr lang="th-TH" dirty="0" smtClean="0">
              <a:latin typeface="Tempus Sans ITC" pitchFamily="82" charset="0"/>
            </a:endParaRPr>
          </a:p>
          <a:p>
            <a:pPr lvl="1"/>
            <a:r>
              <a:rPr lang="th-TH" dirty="0" smtClean="0">
                <a:latin typeface="Tempus Sans ITC" pitchFamily="82" charset="0"/>
              </a:rPr>
              <a:t>การสุ่มตัวอย่างของกลุ่มข้อมูลภายใต้การกระตุ้นเล็กน้อย</a:t>
            </a:r>
            <a:endParaRPr lang="th-TH" dirty="0">
              <a:latin typeface="Tempus Sans ITC" pitchFamily="82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Stopping</a:t>
            </a:r>
            <a:endParaRPr lang="th-TH" sz="5400" b="1" dirty="0">
              <a:solidFill>
                <a:schemeClr val="accent6">
                  <a:lumMod val="50000"/>
                </a:schemeClr>
              </a:solidFill>
              <a:latin typeface="Tempus Sans ITC" pitchFamily="82" charset="0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dirty="0" smtClean="0">
                <a:latin typeface="Tempus Sans ITC" pitchFamily="82" charset="0"/>
              </a:rPr>
              <a:t>หยุดการเรียกตัวเองซ้ำถ้าข้อมูลได้รับกลุ่มตัวอย่างหลากหลายของค่า </a:t>
            </a:r>
            <a:r>
              <a:rPr lang="en-US" dirty="0" smtClean="0">
                <a:latin typeface="Tempus Sans ITC" pitchFamily="82" charset="0"/>
              </a:rPr>
              <a:t>x </a:t>
            </a:r>
            <a:r>
              <a:rPr lang="th-TH" dirty="0" smtClean="0">
                <a:latin typeface="Tempus Sans ITC" pitchFamily="82" charset="0"/>
              </a:rPr>
              <a:t>เดิมกับค่า </a:t>
            </a:r>
            <a:r>
              <a:rPr lang="en-US" dirty="0" smtClean="0">
                <a:latin typeface="Tempus Sans ITC" pitchFamily="82" charset="0"/>
              </a:rPr>
              <a:t>y </a:t>
            </a:r>
            <a:r>
              <a:rPr lang="th-TH" dirty="0" smtClean="0">
                <a:latin typeface="Tempus Sans ITC" pitchFamily="82" charset="0"/>
              </a:rPr>
              <a:t>ที่เปลี่ยนไป</a:t>
            </a:r>
            <a:endParaRPr lang="en-US" dirty="0" smtClean="0">
              <a:latin typeface="Tempus Sans ITC" pitchFamily="82" charset="0"/>
            </a:endParaRPr>
          </a:p>
          <a:p>
            <a:pPr lvl="1"/>
            <a:r>
              <a:rPr lang="th-TH" dirty="0" smtClean="0">
                <a:latin typeface="Tempus Sans ITC" pitchFamily="82" charset="0"/>
              </a:rPr>
              <a:t>สร้าง</a:t>
            </a:r>
            <a:r>
              <a:rPr lang="th-TH" dirty="0" err="1" smtClean="0">
                <a:latin typeface="Tempus Sans ITC" pitchFamily="82" charset="0"/>
              </a:rPr>
              <a:t>โหนด</a:t>
            </a:r>
            <a:r>
              <a:rPr lang="th-TH" dirty="0" smtClean="0">
                <a:latin typeface="Tempus Sans ITC" pitchFamily="82" charset="0"/>
              </a:rPr>
              <a:t>ปลายพร้อมกับข้อมูลออกเท่ากับค่า </a:t>
            </a:r>
            <a:r>
              <a:rPr lang="en-US" dirty="0" smtClean="0">
                <a:latin typeface="Tempus Sans ITC" pitchFamily="82" charset="0"/>
              </a:rPr>
              <a:t>y </a:t>
            </a:r>
            <a:r>
              <a:rPr lang="th-TH" dirty="0" smtClean="0">
                <a:latin typeface="Tempus Sans ITC" pitchFamily="82" charset="0"/>
              </a:rPr>
              <a:t>ที่ปรากฏขึ้นเป็นส่วนมากในข้อมูล</a:t>
            </a:r>
          </a:p>
          <a:p>
            <a:pPr lvl="1"/>
            <a:endParaRPr lang="th-TH" dirty="0" smtClean="0">
              <a:latin typeface="Tempus Sans ITC" pitchFamily="82" charset="0"/>
            </a:endParaRPr>
          </a:p>
          <a:p>
            <a:r>
              <a:rPr lang="th-TH" dirty="0" smtClean="0">
                <a:latin typeface="Tempus Sans ITC" pitchFamily="82" charset="0"/>
              </a:rPr>
              <a:t>พิจารณาการหยุดเพื่อหลีกเลี่ยงการ </a:t>
            </a:r>
            <a:r>
              <a:rPr lang="en-US" dirty="0" err="1" smtClean="0">
                <a:latin typeface="Tempus Sans ITC" pitchFamily="82" charset="0"/>
              </a:rPr>
              <a:t>overfitting</a:t>
            </a:r>
            <a:r>
              <a:rPr lang="en-US" dirty="0" smtClean="0">
                <a:latin typeface="Tempus Sans ITC" pitchFamily="82" charset="0"/>
              </a:rPr>
              <a:t> </a:t>
            </a:r>
            <a:r>
              <a:rPr lang="th-TH" dirty="0" smtClean="0">
                <a:latin typeface="Tempus Sans ITC" pitchFamily="82" charset="0"/>
              </a:rPr>
              <a:t>เมื่อ </a:t>
            </a:r>
            <a:r>
              <a:rPr lang="en-US" dirty="0" smtClean="0">
                <a:latin typeface="Tempus Sans ITC" pitchFamily="82" charset="0"/>
              </a:rPr>
              <a:t>:</a:t>
            </a:r>
            <a:endParaRPr lang="th-TH" dirty="0" smtClean="0">
              <a:latin typeface="Tempus Sans ITC" pitchFamily="82" charset="0"/>
            </a:endParaRPr>
          </a:p>
          <a:p>
            <a:pPr lvl="1"/>
            <a:r>
              <a:rPr lang="th-TH" dirty="0" smtClean="0">
                <a:latin typeface="Tempus Sans ITC" pitchFamily="82" charset="0"/>
              </a:rPr>
              <a:t>การสุ่มตัวอย่างของกลุ่ม</a:t>
            </a:r>
            <a:r>
              <a:rPr lang="th-TH" dirty="0" smtClean="0">
                <a:latin typeface="Tempus Sans ITC" pitchFamily="82" charset="0"/>
              </a:rPr>
              <a:t>ข้อมูลก่อนการเริ่มต้น</a:t>
            </a:r>
          </a:p>
          <a:p>
            <a:pPr lvl="1"/>
            <a:r>
              <a:rPr lang="th-TH" dirty="0" smtClean="0">
                <a:latin typeface="Tempus Sans ITC" pitchFamily="82" charset="0"/>
              </a:rPr>
              <a:t>จำนวนตัวแปรในกลุ่มข้อมูลก่อนการเริ่มต้น</a:t>
            </a:r>
            <a:endParaRPr lang="th-TH" dirty="0" smtClean="0">
              <a:latin typeface="Tempus Sans ITC" pitchFamily="82" charset="0"/>
            </a:endParaRPr>
          </a:p>
          <a:p>
            <a:endParaRPr lang="th-TH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Stopping</a:t>
            </a:r>
            <a:endParaRPr lang="th-TH" sz="5400" b="1" dirty="0">
              <a:solidFill>
                <a:schemeClr val="accent6">
                  <a:lumMod val="50000"/>
                </a:schemeClr>
              </a:solidFill>
              <a:latin typeface="Tempus Sans ITC" pitchFamily="82" charset="0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h-TH" dirty="0" smtClean="0">
                <a:latin typeface="Tempus Sans ITC" pitchFamily="82" charset="0"/>
              </a:rPr>
              <a:t>หยุดการเรียกตัวเองซ้ำถ้าข้อมูลได้รับกลุ่มตัวอย่างหลากหลายของค่า </a:t>
            </a:r>
            <a:r>
              <a:rPr lang="en-US" dirty="0" smtClean="0">
                <a:latin typeface="Tempus Sans ITC" pitchFamily="82" charset="0"/>
              </a:rPr>
              <a:t>x </a:t>
            </a:r>
            <a:r>
              <a:rPr lang="th-TH" dirty="0" smtClean="0">
                <a:latin typeface="Tempus Sans ITC" pitchFamily="82" charset="0"/>
              </a:rPr>
              <a:t>เดิมกับค่า </a:t>
            </a:r>
            <a:r>
              <a:rPr lang="en-US" dirty="0" smtClean="0">
                <a:latin typeface="Tempus Sans ITC" pitchFamily="82" charset="0"/>
              </a:rPr>
              <a:t>y </a:t>
            </a:r>
            <a:r>
              <a:rPr lang="th-TH" dirty="0" smtClean="0">
                <a:latin typeface="Tempus Sans ITC" pitchFamily="82" charset="0"/>
              </a:rPr>
              <a:t>ที่เปลี่ยนไป</a:t>
            </a:r>
            <a:endParaRPr lang="en-US" dirty="0" smtClean="0">
              <a:latin typeface="Tempus Sans ITC" pitchFamily="82" charset="0"/>
            </a:endParaRPr>
          </a:p>
          <a:p>
            <a:pPr lvl="1"/>
            <a:r>
              <a:rPr lang="th-TH" dirty="0" smtClean="0">
                <a:latin typeface="Tempus Sans ITC" pitchFamily="82" charset="0"/>
              </a:rPr>
              <a:t>สร้าง</a:t>
            </a:r>
            <a:r>
              <a:rPr lang="th-TH" dirty="0" err="1" smtClean="0">
                <a:latin typeface="Tempus Sans ITC" pitchFamily="82" charset="0"/>
              </a:rPr>
              <a:t>โหนด</a:t>
            </a:r>
            <a:r>
              <a:rPr lang="th-TH" dirty="0" smtClean="0">
                <a:latin typeface="Tempus Sans ITC" pitchFamily="82" charset="0"/>
              </a:rPr>
              <a:t>ปลายพร้อมกับข้อมูลออกเท่ากับค่า </a:t>
            </a:r>
            <a:r>
              <a:rPr lang="en-US" dirty="0" smtClean="0">
                <a:latin typeface="Tempus Sans ITC" pitchFamily="82" charset="0"/>
              </a:rPr>
              <a:t>y </a:t>
            </a:r>
            <a:r>
              <a:rPr lang="th-TH" dirty="0" smtClean="0">
                <a:latin typeface="Tempus Sans ITC" pitchFamily="82" charset="0"/>
              </a:rPr>
              <a:t>ที่ปรากฏขึ้นเป็นส่วนมากในข้อมูล</a:t>
            </a:r>
          </a:p>
          <a:p>
            <a:pPr lvl="1"/>
            <a:endParaRPr lang="th-TH" dirty="0" smtClean="0">
              <a:latin typeface="Tempus Sans ITC" pitchFamily="82" charset="0"/>
            </a:endParaRPr>
          </a:p>
          <a:p>
            <a:r>
              <a:rPr lang="th-TH" dirty="0" smtClean="0">
                <a:latin typeface="Tempus Sans ITC" pitchFamily="82" charset="0"/>
              </a:rPr>
              <a:t>พิจารณาการหยุดเพื่อหลีกเลี่ยงการ </a:t>
            </a:r>
            <a:r>
              <a:rPr lang="en-US" dirty="0" err="1" smtClean="0">
                <a:latin typeface="Tempus Sans ITC" pitchFamily="82" charset="0"/>
              </a:rPr>
              <a:t>overfitting</a:t>
            </a:r>
            <a:r>
              <a:rPr lang="en-US" dirty="0" smtClean="0">
                <a:latin typeface="Tempus Sans ITC" pitchFamily="82" charset="0"/>
              </a:rPr>
              <a:t> </a:t>
            </a:r>
            <a:r>
              <a:rPr lang="th-TH" dirty="0" smtClean="0">
                <a:latin typeface="Tempus Sans ITC" pitchFamily="82" charset="0"/>
              </a:rPr>
              <a:t>เมื่อ </a:t>
            </a:r>
            <a:r>
              <a:rPr lang="en-US" dirty="0" smtClean="0">
                <a:latin typeface="Tempus Sans ITC" pitchFamily="82" charset="0"/>
              </a:rPr>
              <a:t>:</a:t>
            </a:r>
            <a:endParaRPr lang="th-TH" dirty="0" smtClean="0">
              <a:latin typeface="Tempus Sans ITC" pitchFamily="82" charset="0"/>
            </a:endParaRPr>
          </a:p>
          <a:p>
            <a:pPr lvl="1"/>
            <a:r>
              <a:rPr lang="th-TH" dirty="0" smtClean="0">
                <a:latin typeface="Tempus Sans ITC" pitchFamily="82" charset="0"/>
              </a:rPr>
              <a:t>การสุ่มตัวอย่างของกลุ่มข้อมูลก่อนการเริ่มต้น</a:t>
            </a:r>
          </a:p>
          <a:p>
            <a:pPr lvl="1"/>
            <a:r>
              <a:rPr lang="th-TH" dirty="0" smtClean="0">
                <a:latin typeface="Tempus Sans ITC" pitchFamily="82" charset="0"/>
              </a:rPr>
              <a:t>จำนวนตัวแปรในกลุ่มข้อมูลก่อนการ</a:t>
            </a:r>
            <a:r>
              <a:rPr lang="th-TH" dirty="0" smtClean="0">
                <a:latin typeface="Tempus Sans ITC" pitchFamily="82" charset="0"/>
              </a:rPr>
              <a:t>เริ่มต้น</a:t>
            </a:r>
            <a:endParaRPr lang="en-US" dirty="0" smtClean="0">
              <a:latin typeface="Tempus Sans ITC" pitchFamily="82" charset="0"/>
            </a:endParaRPr>
          </a:p>
          <a:p>
            <a:pPr lvl="1"/>
            <a:r>
              <a:rPr lang="th-TH" dirty="0" smtClean="0">
                <a:latin typeface="Tempus Sans ITC" pitchFamily="82" charset="0"/>
              </a:rPr>
              <a:t>การแบ่งย่อยต่อไปไม่ลดกลุ่มตัวอย่างเฉลี่ย</a:t>
            </a:r>
            <a:endParaRPr lang="th-TH" dirty="0">
              <a:latin typeface="Tempus Sans ITC" pitchFamily="82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5400" b="1" dirty="0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แบบจำลอง </a:t>
            </a:r>
            <a:r>
              <a:rPr lang="th-TH" sz="5400" b="1" dirty="0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(</a:t>
            </a:r>
            <a:r>
              <a:rPr lang="en-US" sz="5400" b="1" dirty="0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Simulation</a:t>
            </a:r>
            <a:r>
              <a:rPr lang="th-TH" sz="5400" b="1" dirty="0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)</a:t>
            </a:r>
            <a:endParaRPr lang="th-TH" sz="5400" b="1" dirty="0">
              <a:solidFill>
                <a:schemeClr val="accent6">
                  <a:lumMod val="50000"/>
                </a:schemeClr>
              </a:solidFill>
              <a:latin typeface="Tempus Sans ITC" pitchFamily="82" charset="0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4000504"/>
            <a:ext cx="8229600" cy="2125659"/>
          </a:xfrm>
        </p:spPr>
        <p:txBody>
          <a:bodyPr>
            <a:normAutofit fontScale="70000" lnSpcReduction="20000"/>
          </a:bodyPr>
          <a:lstStyle/>
          <a:p>
            <a:r>
              <a:rPr lang="th-TH" dirty="0" smtClean="0"/>
              <a:t>เรามาลองดูกันว่า</a:t>
            </a:r>
            <a:r>
              <a:rPr lang="en-US" dirty="0" smtClean="0"/>
              <a:t> </a:t>
            </a:r>
            <a:r>
              <a:rPr lang="en-US" dirty="0" smtClean="0"/>
              <a:t>tree-learning </a:t>
            </a:r>
            <a:r>
              <a:rPr lang="th-TH" dirty="0" err="1" smtClean="0"/>
              <a:t>อัลกอ</a:t>
            </a:r>
            <a:r>
              <a:rPr lang="th-TH" dirty="0" smtClean="0"/>
              <a:t>ลิทึ่ม สามารถที่จะแก้โจทย์นี้ได้อย่างไร</a:t>
            </a:r>
            <a:endParaRPr lang="en-US" dirty="0" smtClean="0"/>
          </a:p>
          <a:p>
            <a:r>
              <a:rPr lang="th-TH" dirty="0" smtClean="0"/>
              <a:t>เราสามารถใช้อธิบาย </a:t>
            </a:r>
            <a:r>
              <a:rPr lang="en-US" dirty="0" smtClean="0"/>
              <a:t>DNF </a:t>
            </a:r>
            <a:r>
              <a:rPr lang="en-US" dirty="0" smtClean="0"/>
              <a:t>learning </a:t>
            </a:r>
            <a:r>
              <a:rPr lang="th-TH" dirty="0" err="1" smtClean="0"/>
              <a:t>อัลกอ</a:t>
            </a:r>
            <a:r>
              <a:rPr lang="th-TH" dirty="0" smtClean="0"/>
              <a:t>ลิทึ่ม โดย</a:t>
            </a:r>
            <a:r>
              <a:rPr lang="en-US" dirty="0" smtClean="0"/>
              <a:t>.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• </a:t>
            </a:r>
            <a:r>
              <a:rPr lang="th-TH" dirty="0" smtClean="0"/>
              <a:t>ข้อมูลของเราสามารถเริ่มได้ใน</a:t>
            </a:r>
            <a:r>
              <a:rPr lang="en-US" dirty="0" smtClean="0"/>
              <a:t> </a:t>
            </a:r>
            <a:r>
              <a:rPr lang="en-US" dirty="0" smtClean="0"/>
              <a:t>entropy </a:t>
            </a:r>
            <a:r>
              <a:rPr lang="th-TH" dirty="0" smtClean="0"/>
              <a:t>ของ</a:t>
            </a:r>
            <a:r>
              <a:rPr lang="en-US" dirty="0" smtClean="0"/>
              <a:t> </a:t>
            </a:r>
            <a:r>
              <a:rPr lang="en-US" dirty="0" smtClean="0"/>
              <a:t>92.</a:t>
            </a:r>
          </a:p>
          <a:p>
            <a:pPr>
              <a:buNone/>
            </a:pPr>
            <a:r>
              <a:rPr lang="en-US" dirty="0" smtClean="0"/>
              <a:t>	• </a:t>
            </a:r>
            <a:r>
              <a:rPr lang="th-TH" dirty="0" smtClean="0"/>
              <a:t>ดังนั้นเราสามารถคำนวณ</a:t>
            </a:r>
            <a:r>
              <a:rPr lang="en-US" dirty="0" smtClean="0"/>
              <a:t>, </a:t>
            </a:r>
            <a:r>
              <a:rPr lang="th-TH" dirty="0" smtClean="0"/>
              <a:t>ในแต่ละโครงร่าง</a:t>
            </a:r>
            <a:r>
              <a:rPr lang="en-US" dirty="0" smtClean="0"/>
              <a:t>, </a:t>
            </a:r>
            <a:r>
              <a:rPr lang="th-TH" dirty="0" smtClean="0"/>
              <a:t>ค่าเฉลี่ยของ</a:t>
            </a:r>
            <a:r>
              <a:rPr lang="en-US" dirty="0" smtClean="0"/>
              <a:t> </a:t>
            </a:r>
            <a:r>
              <a:rPr lang="en-US" dirty="0" smtClean="0"/>
              <a:t>entropy</a:t>
            </a:r>
          </a:p>
          <a:p>
            <a:pPr>
              <a:buNone/>
            </a:pPr>
            <a:r>
              <a:rPr lang="th-TH" dirty="0" smtClean="0"/>
              <a:t>ของ</a:t>
            </a:r>
            <a:r>
              <a:rPr lang="en-US" dirty="0" smtClean="0"/>
              <a:t> </a:t>
            </a:r>
            <a:r>
              <a:rPr lang="en-US" dirty="0" smtClean="0"/>
              <a:t>children </a:t>
            </a:r>
            <a:r>
              <a:rPr lang="th-TH" dirty="0" smtClean="0"/>
              <a:t>จะเป็นถ้าเราแตก </a:t>
            </a:r>
            <a:r>
              <a:rPr lang="en-US" dirty="0" smtClean="0"/>
              <a:t>child node </a:t>
            </a:r>
            <a:r>
              <a:rPr lang="th-TH" dirty="0" smtClean="0"/>
              <a:t>ลงไปในโครงร่าง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• </a:t>
            </a:r>
            <a:r>
              <a:rPr lang="th-TH" dirty="0" smtClean="0"/>
              <a:t>ในกรณีนี้คุณลักษณะที่ดีที่สุดคือ</a:t>
            </a:r>
            <a:r>
              <a:rPr lang="en-US" dirty="0" smtClean="0"/>
              <a:t> </a:t>
            </a:r>
            <a:r>
              <a:rPr lang="en-US" dirty="0" smtClean="0"/>
              <a:t>f3.</a:t>
            </a:r>
            <a:endParaRPr lang="th-TH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1357298"/>
            <a:ext cx="5072098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5400" b="1" dirty="0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แบบจำลอง (</a:t>
            </a:r>
            <a:r>
              <a:rPr lang="en-US" sz="5400" b="1" dirty="0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Simulation</a:t>
            </a:r>
            <a:r>
              <a:rPr lang="th-TH" sz="5400" b="1" dirty="0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)</a:t>
            </a:r>
            <a:endParaRPr lang="th-TH" sz="5400" b="1" dirty="0">
              <a:solidFill>
                <a:schemeClr val="accent6">
                  <a:lumMod val="50000"/>
                </a:schemeClr>
              </a:solidFill>
              <a:latin typeface="Tempus Sans ITC" pitchFamily="82" charset="0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4429132"/>
            <a:ext cx="8229600" cy="1697031"/>
          </a:xfrm>
        </p:spPr>
        <p:txBody>
          <a:bodyPr/>
          <a:lstStyle/>
          <a:p>
            <a:r>
              <a:rPr lang="th-TH" dirty="0" smtClean="0">
                <a:latin typeface="Tempus Sans ITC" pitchFamily="82" charset="0"/>
              </a:rPr>
              <a:t>กล่องทางด้านซ้ายมีเพียง</a:t>
            </a:r>
            <a:r>
              <a:rPr lang="th-TH" dirty="0" err="1" smtClean="0">
                <a:latin typeface="Tempus Sans ITC" pitchFamily="82" charset="0"/>
              </a:rPr>
              <a:t>เอ้าท์พุต</a:t>
            </a:r>
            <a:r>
              <a:rPr lang="th-TH" dirty="0" smtClean="0">
                <a:latin typeface="Tempus Sans ITC" pitchFamily="82" charset="0"/>
              </a:rPr>
              <a:t>เดียว</a:t>
            </a:r>
            <a:r>
              <a:rPr lang="en-US" dirty="0" smtClean="0">
                <a:latin typeface="Tempus Sans ITC" pitchFamily="82" charset="0"/>
              </a:rPr>
              <a:t> (</a:t>
            </a:r>
            <a:r>
              <a:rPr lang="th-TH" dirty="0" smtClean="0">
                <a:latin typeface="Tempus Sans ITC" pitchFamily="82" charset="0"/>
              </a:rPr>
              <a:t>ที่จริงแล้วมีเพียง</a:t>
            </a:r>
            <a:r>
              <a:rPr lang="en-US" dirty="0" smtClean="0">
                <a:latin typeface="Tempus Sans ITC" pitchFamily="82" charset="0"/>
              </a:rPr>
              <a:t> data point </a:t>
            </a:r>
            <a:r>
              <a:rPr lang="th-TH" dirty="0" smtClean="0">
                <a:latin typeface="Tempus Sans ITC" pitchFamily="82" charset="0"/>
              </a:rPr>
              <a:t>เดียว</a:t>
            </a:r>
            <a:r>
              <a:rPr lang="en-US" dirty="0" smtClean="0">
                <a:latin typeface="Tempus Sans ITC" pitchFamily="82" charset="0"/>
              </a:rPr>
              <a:t>)</a:t>
            </a:r>
            <a:endParaRPr lang="th-TH" dirty="0">
              <a:latin typeface="Tempus Sans ITC" pitchFamily="82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1428736"/>
            <a:ext cx="4357718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5400" b="1" dirty="0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แบบจำลอง (</a:t>
            </a:r>
            <a:r>
              <a:rPr lang="en-US" sz="5400" b="1" dirty="0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Simulation</a:t>
            </a:r>
            <a:r>
              <a:rPr lang="th-TH" sz="5400" b="1" dirty="0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)</a:t>
            </a:r>
            <a:endParaRPr lang="th-TH" sz="5400" b="1" dirty="0">
              <a:solidFill>
                <a:schemeClr val="accent6">
                  <a:lumMod val="50000"/>
                </a:schemeClr>
              </a:solidFill>
              <a:latin typeface="Tempus Sans ITC" pitchFamily="82" charset="0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5286388"/>
            <a:ext cx="8229600" cy="839775"/>
          </a:xfrm>
        </p:spPr>
        <p:txBody>
          <a:bodyPr/>
          <a:lstStyle/>
          <a:p>
            <a:endParaRPr lang="th-TH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1571612"/>
            <a:ext cx="4857783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แบบจำลอง (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Simulation</a:t>
            </a:r>
            <a:r>
              <a:rPr lang="th-TH" b="1" dirty="0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)</a:t>
            </a:r>
            <a:endParaRPr lang="th-TH" b="1" dirty="0">
              <a:solidFill>
                <a:schemeClr val="accent6">
                  <a:lumMod val="50000"/>
                </a:schemeClr>
              </a:solidFill>
              <a:latin typeface="Tempus Sans ITC" pitchFamily="82" charset="0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4572008"/>
            <a:ext cx="8229600" cy="155415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• </a:t>
            </a:r>
            <a:r>
              <a:rPr lang="th-TH" dirty="0" smtClean="0">
                <a:latin typeface="Tempus Sans ITC" pitchFamily="82" charset="0"/>
              </a:rPr>
              <a:t>โครงสร้างที่ </a:t>
            </a:r>
            <a:r>
              <a:rPr lang="en-US" dirty="0" smtClean="0">
                <a:latin typeface="Tempus Sans ITC" pitchFamily="82" charset="0"/>
              </a:rPr>
              <a:t>1 </a:t>
            </a:r>
            <a:r>
              <a:rPr lang="th-TH" dirty="0" smtClean="0">
                <a:latin typeface="Tempus Sans ITC" pitchFamily="82" charset="0"/>
              </a:rPr>
              <a:t>และ </a:t>
            </a:r>
            <a:r>
              <a:rPr lang="en-US" dirty="0" smtClean="0">
                <a:latin typeface="Tempus Sans ITC" pitchFamily="82" charset="0"/>
              </a:rPr>
              <a:t>2 </a:t>
            </a:r>
            <a:r>
              <a:rPr lang="th-TH" dirty="0" smtClean="0">
                <a:latin typeface="Tempus Sans ITC" pitchFamily="82" charset="0"/>
              </a:rPr>
              <a:t>นั้นมีประโยชน์เท่ากัน</a:t>
            </a:r>
            <a:r>
              <a:rPr lang="en-US" dirty="0" smtClean="0">
                <a:latin typeface="Tempus Sans ITC" pitchFamily="82" charset="0"/>
              </a:rPr>
              <a:t>,  </a:t>
            </a:r>
            <a:r>
              <a:rPr lang="th-TH" dirty="0" smtClean="0">
                <a:latin typeface="Tempus Sans ITC" pitchFamily="82" charset="0"/>
              </a:rPr>
              <a:t>ส่วนโครงสร้างที่ </a:t>
            </a:r>
            <a:r>
              <a:rPr lang="en-US" dirty="0" smtClean="0">
                <a:latin typeface="Tempus Sans ITC" pitchFamily="82" charset="0"/>
              </a:rPr>
              <a:t>4 </a:t>
            </a:r>
            <a:r>
              <a:rPr lang="th-TH" dirty="0" smtClean="0">
                <a:latin typeface="Tempus Sans ITC" pitchFamily="82" charset="0"/>
              </a:rPr>
              <a:t>ไม่มีประโยชน์อะไรเลย</a:t>
            </a:r>
            <a:endParaRPr lang="th-TH" dirty="0">
              <a:latin typeface="Tempus Sans ITC" pitchFamily="82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1428736"/>
            <a:ext cx="4857784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accent2">
                    <a:lumMod val="75000"/>
                  </a:schemeClr>
                </a:solidFill>
                <a:latin typeface="Tempus Sans ITC" pitchFamily="82" charset="0"/>
              </a:rPr>
              <a:t>Hypothesis Class</a:t>
            </a:r>
            <a:endParaRPr lang="th-TH" sz="5400" b="1" dirty="0">
              <a:solidFill>
                <a:schemeClr val="accent2">
                  <a:lumMod val="75000"/>
                </a:schemeClr>
              </a:solidFill>
              <a:latin typeface="Tempus Sans ITC" pitchFamily="82" charset="0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4786322"/>
            <a:ext cx="8229600" cy="1500198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latin typeface="Tempus Sans ITC" pitchFamily="82" charset="0"/>
              </a:rPr>
              <a:t>Internal nodes: feature name</a:t>
            </a:r>
          </a:p>
          <a:p>
            <a:r>
              <a:rPr lang="th-TH" dirty="0" smtClean="0">
                <a:latin typeface="Tempus Sans ITC" pitchFamily="82" charset="0"/>
              </a:rPr>
              <a:t>ค่าของ </a:t>
            </a:r>
            <a:r>
              <a:rPr lang="en-US" dirty="0" smtClean="0">
                <a:latin typeface="Tempus Sans ITC" pitchFamily="82" charset="0"/>
              </a:rPr>
              <a:t>child</a:t>
            </a:r>
            <a:r>
              <a:rPr lang="th-TH" dirty="0" smtClean="0">
                <a:latin typeface="Tempus Sans ITC" pitchFamily="82" charset="0"/>
              </a:rPr>
              <a:t> </a:t>
            </a:r>
            <a:r>
              <a:rPr lang="en-US" dirty="0" smtClean="0">
                <a:latin typeface="Tempus Sans ITC" pitchFamily="82" charset="0"/>
              </a:rPr>
              <a:t>nodes</a:t>
            </a:r>
            <a:r>
              <a:rPr lang="th-TH" dirty="0" smtClean="0">
                <a:latin typeface="Tempus Sans ITC" pitchFamily="82" charset="0"/>
              </a:rPr>
              <a:t> แต่ละค่าของ </a:t>
            </a:r>
            <a:r>
              <a:rPr lang="en-US" dirty="0" smtClean="0">
                <a:latin typeface="Tempus Sans ITC" pitchFamily="82" charset="0"/>
              </a:rPr>
              <a:t>feature </a:t>
            </a:r>
            <a:r>
              <a:rPr lang="th-TH" dirty="0" smtClean="0">
                <a:latin typeface="Tempus Sans ITC" pitchFamily="82" charset="0"/>
              </a:rPr>
              <a:t>คือ </a:t>
            </a:r>
            <a:r>
              <a:rPr lang="en-US" dirty="0" smtClean="0">
                <a:latin typeface="Tempus Sans ITC" pitchFamily="82" charset="0"/>
              </a:rPr>
              <a:t>0 </a:t>
            </a:r>
            <a:r>
              <a:rPr lang="th-TH" dirty="0" smtClean="0">
                <a:latin typeface="Tempus Sans ITC" pitchFamily="82" charset="0"/>
              </a:rPr>
              <a:t>และ </a:t>
            </a:r>
            <a:r>
              <a:rPr lang="en-US" dirty="0" smtClean="0">
                <a:latin typeface="Tempus Sans ITC" pitchFamily="82" charset="0"/>
              </a:rPr>
              <a:t>1</a:t>
            </a:r>
            <a:endParaRPr lang="th-TH" dirty="0" smtClean="0">
              <a:latin typeface="Tempus Sans ITC" pitchFamily="82" charset="0"/>
            </a:endParaRPr>
          </a:p>
          <a:p>
            <a:r>
              <a:rPr lang="en-US" dirty="0" smtClean="0">
                <a:latin typeface="Tempus Sans ITC" pitchFamily="82" charset="0"/>
              </a:rPr>
              <a:t>Outputs </a:t>
            </a:r>
            <a:r>
              <a:rPr lang="th-TH" dirty="0" smtClean="0">
                <a:latin typeface="Tempus Sans ITC" pitchFamily="82" charset="0"/>
              </a:rPr>
              <a:t>ของ </a:t>
            </a:r>
            <a:r>
              <a:rPr lang="en-US" dirty="0" smtClean="0">
                <a:latin typeface="Tempus Sans ITC" pitchFamily="82" charset="0"/>
              </a:rPr>
              <a:t>Leaf nodes  </a:t>
            </a:r>
            <a:r>
              <a:rPr lang="th-TH" dirty="0" smtClean="0">
                <a:latin typeface="Tempus Sans ITC" pitchFamily="82" charset="0"/>
              </a:rPr>
              <a:t>คือค่า </a:t>
            </a:r>
            <a:r>
              <a:rPr lang="en-US" dirty="0" err="1" smtClean="0">
                <a:latin typeface="Tempus Sans ITC" pitchFamily="82" charset="0"/>
              </a:rPr>
              <a:t>boolean</a:t>
            </a:r>
            <a:r>
              <a:rPr lang="en-US" dirty="0" smtClean="0">
                <a:latin typeface="Tempus Sans ITC" pitchFamily="82" charset="0"/>
              </a:rPr>
              <a:t> ( 0 </a:t>
            </a:r>
            <a:r>
              <a:rPr lang="th-TH" dirty="0" smtClean="0">
                <a:latin typeface="Tempus Sans ITC" pitchFamily="82" charset="0"/>
              </a:rPr>
              <a:t>กับ</a:t>
            </a:r>
            <a:r>
              <a:rPr lang="en-US" dirty="0" smtClean="0">
                <a:latin typeface="Tempus Sans ITC" pitchFamily="82" charset="0"/>
              </a:rPr>
              <a:t> 1 )</a:t>
            </a:r>
            <a:endParaRPr lang="th-TH" dirty="0">
              <a:latin typeface="Tempus Sans ITC" pitchFamily="8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1500174"/>
            <a:ext cx="5930350" cy="30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5400" b="1" dirty="0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แบบจำลอง (</a:t>
            </a:r>
            <a:r>
              <a:rPr lang="en-US" sz="5400" b="1" dirty="0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Simulation</a:t>
            </a:r>
            <a:r>
              <a:rPr lang="th-TH" sz="5400" b="1" dirty="0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)</a:t>
            </a:r>
            <a:endParaRPr lang="th-TH" sz="5400" b="1" dirty="0">
              <a:solidFill>
                <a:schemeClr val="accent6">
                  <a:lumMod val="50000"/>
                </a:schemeClr>
              </a:solidFill>
              <a:latin typeface="Tempus Sans ITC" pitchFamily="82" charset="0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4857760"/>
            <a:ext cx="8229600" cy="1268403"/>
          </a:xfrm>
        </p:spPr>
        <p:txBody>
          <a:bodyPr/>
          <a:lstStyle/>
          <a:p>
            <a:r>
              <a:rPr lang="th-TH" dirty="0" smtClean="0">
                <a:latin typeface="Tempus Sans ITC" pitchFamily="82" charset="0"/>
              </a:rPr>
              <a:t>ตัวอย่างทั้งหมดทางด้านขวามือทีค่าเอาท์พุตที่เท่ากันทั้งหมด</a:t>
            </a:r>
            <a:endParaRPr lang="th-TH" dirty="0">
              <a:latin typeface="Tempus Sans ITC" pitchFamily="82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1643050"/>
            <a:ext cx="4572032" cy="28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5400" dirty="0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แบบจำลอง (</a:t>
            </a:r>
            <a:r>
              <a:rPr lang="en-US" sz="5400" dirty="0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Simulation</a:t>
            </a:r>
            <a:r>
              <a:rPr lang="th-TH" sz="5400" dirty="0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)</a:t>
            </a:r>
            <a:endParaRPr lang="th-TH" sz="5400" dirty="0">
              <a:solidFill>
                <a:schemeClr val="accent6">
                  <a:lumMod val="50000"/>
                </a:schemeClr>
              </a:solidFill>
              <a:latin typeface="Tempus Sans ITC" pitchFamily="82" charset="0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5000636"/>
            <a:ext cx="8229600" cy="1125527"/>
          </a:xfrm>
        </p:spPr>
        <p:txBody>
          <a:bodyPr/>
          <a:lstStyle/>
          <a:p>
            <a:endParaRPr lang="th-TH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9" y="1571613"/>
            <a:ext cx="4643470" cy="3109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5400" b="1" dirty="0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แบบจำลอง (</a:t>
            </a:r>
            <a:r>
              <a:rPr lang="en-US" sz="5400" b="1" dirty="0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Simulation</a:t>
            </a:r>
            <a:r>
              <a:rPr lang="th-TH" sz="5400" b="1" dirty="0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)</a:t>
            </a:r>
            <a:endParaRPr lang="th-TH" sz="5400" b="1" dirty="0">
              <a:solidFill>
                <a:schemeClr val="accent6">
                  <a:lumMod val="50000"/>
                </a:schemeClr>
              </a:solidFill>
              <a:latin typeface="Tempus Sans ITC" pitchFamily="82" charset="0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4857760"/>
            <a:ext cx="8229600" cy="1268403"/>
          </a:xfrm>
        </p:spPr>
        <p:txBody>
          <a:bodyPr/>
          <a:lstStyle/>
          <a:p>
            <a:r>
              <a:rPr lang="en-US" dirty="0" smtClean="0">
                <a:latin typeface="Tempus Sans ITC" pitchFamily="82" charset="0"/>
              </a:rPr>
              <a:t>Child node </a:t>
            </a:r>
            <a:r>
              <a:rPr lang="th-TH" dirty="0" smtClean="0">
                <a:latin typeface="Tempus Sans ITC" pitchFamily="82" charset="0"/>
              </a:rPr>
              <a:t>ทั้งคู่เป็น</a:t>
            </a:r>
            <a:r>
              <a:rPr lang="en-US" dirty="0" smtClean="0">
                <a:latin typeface="Tempus Sans ITC" pitchFamily="82" charset="0"/>
              </a:rPr>
              <a:t> </a:t>
            </a:r>
            <a:r>
              <a:rPr lang="en-US" dirty="0" smtClean="0">
                <a:latin typeface="Tempus Sans ITC" pitchFamily="82" charset="0"/>
              </a:rPr>
              <a:t>homogeneous </a:t>
            </a:r>
            <a:r>
              <a:rPr lang="en-US" dirty="0" smtClean="0">
                <a:latin typeface="Tempus Sans ITC" pitchFamily="82" charset="0"/>
              </a:rPr>
              <a:t>(data points </a:t>
            </a:r>
            <a:r>
              <a:rPr lang="th-TH" dirty="0" smtClean="0">
                <a:latin typeface="Tempus Sans ITC" pitchFamily="82" charset="0"/>
              </a:rPr>
              <a:t>ทั้งหมดมี</a:t>
            </a:r>
            <a:r>
              <a:rPr lang="th-TH" dirty="0" err="1" smtClean="0">
                <a:latin typeface="Tempus Sans ITC" pitchFamily="82" charset="0"/>
              </a:rPr>
              <a:t>เอ้าท์พุต</a:t>
            </a:r>
            <a:r>
              <a:rPr lang="th-TH" dirty="0" smtClean="0">
                <a:latin typeface="Tempus Sans ITC" pitchFamily="82" charset="0"/>
              </a:rPr>
              <a:t>ที่เท่ากัน</a:t>
            </a:r>
            <a:r>
              <a:rPr lang="en-US" dirty="0" smtClean="0">
                <a:latin typeface="Tempus Sans ITC" pitchFamily="82" charset="0"/>
              </a:rPr>
              <a:t>)</a:t>
            </a:r>
            <a:endParaRPr lang="th-TH" dirty="0">
              <a:latin typeface="Tempus Sans ITC" pitchFamily="82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3" y="1500174"/>
            <a:ext cx="4786346" cy="3233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แบบจำลอง (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Simulation</a:t>
            </a:r>
            <a:r>
              <a:rPr lang="th-TH" b="1" dirty="0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)</a:t>
            </a:r>
            <a:endParaRPr lang="th-TH" b="1" dirty="0">
              <a:solidFill>
                <a:schemeClr val="accent6">
                  <a:lumMod val="50000"/>
                </a:schemeClr>
              </a:solidFill>
              <a:latin typeface="Tempus Sans ITC" pitchFamily="82" charset="0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5143512"/>
            <a:ext cx="8229600" cy="982651"/>
          </a:xfrm>
        </p:spPr>
        <p:txBody>
          <a:bodyPr/>
          <a:lstStyle/>
          <a:p>
            <a:endParaRPr lang="th-TH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1643050"/>
            <a:ext cx="5143536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Exclusive OR</a:t>
            </a:r>
            <a:endParaRPr lang="th-TH" sz="5400" b="1" dirty="0">
              <a:solidFill>
                <a:schemeClr val="accent6">
                  <a:lumMod val="50000"/>
                </a:schemeClr>
              </a:solidFill>
              <a:latin typeface="Tempus Sans ITC" pitchFamily="82" charset="0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2428868"/>
            <a:ext cx="8229600" cy="3697295"/>
          </a:xfrm>
        </p:spPr>
        <p:txBody>
          <a:bodyPr>
            <a:normAutofit fontScale="92500" lnSpcReduction="20000"/>
          </a:bodyPr>
          <a:lstStyle/>
          <a:p>
            <a:r>
              <a:rPr lang="th-TH" dirty="0" smtClean="0">
                <a:latin typeface="Tempus Sans ITC" pitchFamily="82" charset="0"/>
              </a:rPr>
              <a:t>มี </a:t>
            </a:r>
            <a:r>
              <a:rPr lang="en-US" dirty="0" smtClean="0">
                <a:latin typeface="Tempus Sans ITC" pitchFamily="82" charset="0"/>
              </a:rPr>
              <a:t>1 class </a:t>
            </a:r>
            <a:r>
              <a:rPr lang="th-TH" dirty="0" smtClean="0">
                <a:latin typeface="Tempus Sans ITC" pitchFamily="82" charset="0"/>
              </a:rPr>
              <a:t>ของฟังก์ชั่นนี้ที่จะคอยรบกวนเราใน</a:t>
            </a:r>
            <a:r>
              <a:rPr lang="en-US" dirty="0" smtClean="0">
                <a:latin typeface="Tempus Sans ITC" pitchFamily="82" charset="0"/>
              </a:rPr>
              <a:t> </a:t>
            </a:r>
            <a:r>
              <a:rPr lang="en-US" dirty="0" smtClean="0">
                <a:latin typeface="Tempus Sans ITC" pitchFamily="82" charset="0"/>
              </a:rPr>
              <a:t>machine learning </a:t>
            </a:r>
            <a:r>
              <a:rPr lang="th-TH" dirty="0" smtClean="0">
                <a:latin typeface="Tempus Sans ITC" pitchFamily="82" charset="0"/>
              </a:rPr>
              <a:t>ซึ่งมีพื้นฐานมาจาก</a:t>
            </a:r>
            <a:r>
              <a:rPr lang="en-US" dirty="0" smtClean="0">
                <a:latin typeface="Tempus Sans ITC" pitchFamily="82" charset="0"/>
              </a:rPr>
              <a:t> </a:t>
            </a:r>
            <a:r>
              <a:rPr lang="en-US" dirty="0" smtClean="0">
                <a:latin typeface="Tempus Sans ITC" pitchFamily="82" charset="0"/>
              </a:rPr>
              <a:t>“exclusive OR”</a:t>
            </a:r>
          </a:p>
          <a:p>
            <a:r>
              <a:rPr lang="en-US" dirty="0" smtClean="0">
                <a:latin typeface="Tempus Sans ITC" pitchFamily="82" charset="0"/>
              </a:rPr>
              <a:t>Exclusive OR </a:t>
            </a:r>
            <a:r>
              <a:rPr lang="th-TH" dirty="0" smtClean="0">
                <a:latin typeface="Tempus Sans ITC" pitchFamily="82" charset="0"/>
              </a:rPr>
              <a:t>เป็</a:t>
            </a:r>
            <a:r>
              <a:rPr lang="th-TH" dirty="0" smtClean="0">
                <a:latin typeface="Tempus Sans ITC" pitchFamily="82" charset="0"/>
              </a:rPr>
              <a:t>น</a:t>
            </a:r>
            <a:r>
              <a:rPr lang="th-TH" dirty="0" smtClean="0">
                <a:latin typeface="Tempus Sans ITC" pitchFamily="82" charset="0"/>
              </a:rPr>
              <a:t>ฟังก์ชั่น</a:t>
            </a:r>
            <a:r>
              <a:rPr lang="en-US" dirty="0" smtClean="0">
                <a:latin typeface="Tempus Sans ITC" pitchFamily="82" charset="0"/>
              </a:rPr>
              <a:t> </a:t>
            </a:r>
            <a:r>
              <a:rPr lang="en-US" dirty="0" err="1" smtClean="0">
                <a:latin typeface="Tempus Sans ITC" pitchFamily="82" charset="0"/>
              </a:rPr>
              <a:t>boolean</a:t>
            </a:r>
            <a:r>
              <a:rPr lang="en-US" dirty="0" smtClean="0">
                <a:latin typeface="Tempus Sans ITC" pitchFamily="82" charset="0"/>
              </a:rPr>
              <a:t> </a:t>
            </a:r>
            <a:r>
              <a:rPr lang="th-TH" dirty="0" smtClean="0">
                <a:latin typeface="Tempus Sans ITC" pitchFamily="82" charset="0"/>
              </a:rPr>
              <a:t>แบบ </a:t>
            </a:r>
            <a:r>
              <a:rPr lang="en-US" dirty="0" smtClean="0">
                <a:latin typeface="Tempus Sans ITC" pitchFamily="82" charset="0"/>
              </a:rPr>
              <a:t>2 </a:t>
            </a:r>
            <a:r>
              <a:rPr lang="th-TH" dirty="0" smtClean="0">
                <a:latin typeface="Tempus Sans ITC" pitchFamily="82" charset="0"/>
              </a:rPr>
              <a:t>อินพุตถ้ามีค่าหนึ่งเป็น </a:t>
            </a:r>
            <a:r>
              <a:rPr lang="en-US" dirty="0" smtClean="0">
                <a:latin typeface="Tempus Sans ITC" pitchFamily="82" charset="0"/>
              </a:rPr>
              <a:t>1 </a:t>
            </a:r>
            <a:r>
              <a:rPr lang="th-TH" dirty="0" smtClean="0">
                <a:latin typeface="Tempus Sans ITC" pitchFamily="82" charset="0"/>
              </a:rPr>
              <a:t>และค่าที่เหลือเป็น </a:t>
            </a:r>
            <a:r>
              <a:rPr lang="en-US" dirty="0" smtClean="0">
                <a:latin typeface="Tempus Sans ITC" pitchFamily="82" charset="0"/>
              </a:rPr>
              <a:t>0</a:t>
            </a:r>
            <a:endParaRPr lang="en-US" dirty="0" smtClean="0">
              <a:latin typeface="Tempus Sans ITC" pitchFamily="82" charset="0"/>
            </a:endParaRPr>
          </a:p>
          <a:p>
            <a:r>
              <a:rPr lang="th-TH" dirty="0" smtClean="0">
                <a:latin typeface="Tempus Sans ITC" pitchFamily="82" charset="0"/>
              </a:rPr>
              <a:t>ถ้าค่าเป็น </a:t>
            </a:r>
            <a:r>
              <a:rPr lang="en-US" dirty="0" smtClean="0">
                <a:latin typeface="Tempus Sans ITC" pitchFamily="82" charset="0"/>
              </a:rPr>
              <a:t>1 </a:t>
            </a:r>
            <a:r>
              <a:rPr lang="th-TH" dirty="0" smtClean="0">
                <a:latin typeface="Tempus Sans ITC" pitchFamily="82" charset="0"/>
              </a:rPr>
              <a:t>ทั้งหมด หรือ </a:t>
            </a:r>
            <a:r>
              <a:rPr lang="en-US" dirty="0" smtClean="0">
                <a:latin typeface="Tempus Sans ITC" pitchFamily="82" charset="0"/>
              </a:rPr>
              <a:t>0 </a:t>
            </a:r>
            <a:r>
              <a:rPr lang="th-TH" dirty="0" smtClean="0">
                <a:latin typeface="Tempus Sans ITC" pitchFamily="82" charset="0"/>
              </a:rPr>
              <a:t>ทั้งหมดแล้ว</a:t>
            </a:r>
            <a:r>
              <a:rPr lang="en-US" dirty="0" smtClean="0">
                <a:latin typeface="Tempus Sans ITC" pitchFamily="82" charset="0"/>
              </a:rPr>
              <a:t>, output </a:t>
            </a:r>
            <a:r>
              <a:rPr lang="th-TH" dirty="0" smtClean="0">
                <a:latin typeface="Tempus Sans ITC" pitchFamily="82" charset="0"/>
              </a:rPr>
              <a:t>เป็น</a:t>
            </a:r>
            <a:r>
              <a:rPr lang="en-US" dirty="0" smtClean="0">
                <a:latin typeface="Tempus Sans ITC" pitchFamily="82" charset="0"/>
              </a:rPr>
              <a:t> </a:t>
            </a:r>
            <a:r>
              <a:rPr lang="en-US" dirty="0" smtClean="0">
                <a:latin typeface="Tempus Sans ITC" pitchFamily="82" charset="0"/>
              </a:rPr>
              <a:t>0</a:t>
            </a:r>
          </a:p>
          <a:p>
            <a:pPr>
              <a:buNone/>
            </a:pPr>
            <a:r>
              <a:rPr lang="en-US" dirty="0" smtClean="0">
                <a:latin typeface="Tempus Sans ITC" pitchFamily="82" charset="0"/>
              </a:rPr>
              <a:t>	</a:t>
            </a:r>
            <a:r>
              <a:rPr lang="th-TH" dirty="0" smtClean="0">
                <a:latin typeface="Tempus Sans ITC" pitchFamily="82" charset="0"/>
              </a:rPr>
              <a:t>ฟังก์ชั่นนี้ยากที่จะจัดการ</a:t>
            </a:r>
            <a:r>
              <a:rPr lang="en-US" dirty="0" smtClean="0">
                <a:latin typeface="Tempus Sans ITC" pitchFamily="82" charset="0"/>
              </a:rPr>
              <a:t> </a:t>
            </a:r>
            <a:r>
              <a:rPr lang="th-TH" dirty="0" smtClean="0">
                <a:latin typeface="Tempus Sans ITC" pitchFamily="82" charset="0"/>
              </a:rPr>
              <a:t>เพราะว่าอินพุตทั้งสองตัวนั้นมีความสัมพันธ์โดยตรง</a:t>
            </a:r>
            <a:r>
              <a:rPr lang="th-TH" dirty="0" err="1" smtClean="0">
                <a:latin typeface="Tempus Sans ITC" pitchFamily="82" charset="0"/>
              </a:rPr>
              <a:t>กับเอ้าท์พุต</a:t>
            </a:r>
            <a:endParaRPr lang="en-US" dirty="0" smtClean="0">
              <a:latin typeface="Tempus Sans ITC" pitchFamily="82" charset="0"/>
            </a:endParaRPr>
          </a:p>
          <a:p>
            <a:r>
              <a:rPr lang="th-TH" dirty="0" smtClean="0">
                <a:latin typeface="Tempus Sans ITC" pitchFamily="82" charset="0"/>
              </a:rPr>
              <a:t>ดังนั้นวิธีที่พยายามจะเพิ่มโครงสร้างทำให้ผิดพลาดได้ง่ายโดย </a:t>
            </a:r>
            <a:r>
              <a:rPr lang="en-US" dirty="0" err="1" smtClean="0">
                <a:latin typeface="Tempus Sans ITC" pitchFamily="82" charset="0"/>
              </a:rPr>
              <a:t>xor</a:t>
            </a:r>
            <a:endParaRPr lang="th-TH" dirty="0">
              <a:latin typeface="Tempus Sans ITC" pitchFamily="82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1428736"/>
            <a:ext cx="2653989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Exclusive OR</a:t>
            </a:r>
            <a:endParaRPr lang="th-TH" sz="5400" b="1" dirty="0">
              <a:solidFill>
                <a:schemeClr val="accent6">
                  <a:lumMod val="50000"/>
                </a:schemeClr>
              </a:solidFill>
              <a:latin typeface="Tempus Sans ITC" pitchFamily="82" charset="0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00034" y="4143380"/>
            <a:ext cx="8229600" cy="2197097"/>
          </a:xfrm>
        </p:spPr>
        <p:txBody>
          <a:bodyPr>
            <a:normAutofit/>
          </a:bodyPr>
          <a:lstStyle/>
          <a:p>
            <a:r>
              <a:rPr lang="th-TH" dirty="0" smtClean="0">
                <a:latin typeface="Tempus Sans ITC" pitchFamily="82" charset="0"/>
              </a:rPr>
              <a:t>ในตัวอย่าง </a:t>
            </a:r>
            <a:r>
              <a:rPr lang="en-US" dirty="0" smtClean="0">
                <a:latin typeface="Tempus Sans ITC" pitchFamily="82" charset="0"/>
              </a:rPr>
              <a:t>, </a:t>
            </a:r>
            <a:r>
              <a:rPr lang="th-TH" dirty="0" smtClean="0">
                <a:latin typeface="Tempus Sans ITC" pitchFamily="82" charset="0"/>
              </a:rPr>
              <a:t>ไม่ว่า</a:t>
            </a:r>
            <a:r>
              <a:rPr lang="en-US" dirty="0" smtClean="0">
                <a:latin typeface="Tempus Sans ITC" pitchFamily="82" charset="0"/>
              </a:rPr>
              <a:t> </a:t>
            </a:r>
            <a:r>
              <a:rPr lang="en-US" dirty="0" smtClean="0">
                <a:latin typeface="Tempus Sans ITC" pitchFamily="82" charset="0"/>
              </a:rPr>
              <a:t>attribute </a:t>
            </a:r>
            <a:r>
              <a:rPr lang="th-TH" dirty="0" smtClean="0">
                <a:latin typeface="Tempus Sans ITC" pitchFamily="82" charset="0"/>
              </a:rPr>
              <a:t>ใดๆที่เราแยกลงไปใส่ มีค่า </a:t>
            </a:r>
            <a:r>
              <a:rPr lang="en-US" dirty="0" smtClean="0">
                <a:latin typeface="Tempus Sans ITC" pitchFamily="82" charset="0"/>
              </a:rPr>
              <a:t>entropy</a:t>
            </a:r>
            <a:r>
              <a:rPr lang="th-TH" dirty="0" smtClean="0">
                <a:latin typeface="Tempus Sans ITC" pitchFamily="82" charset="0"/>
              </a:rPr>
              <a:t> เฉลี่ยคือ </a:t>
            </a:r>
            <a:r>
              <a:rPr lang="en-US" dirty="0" smtClean="0">
                <a:latin typeface="Tempus Sans ITC" pitchFamily="82" charset="0"/>
              </a:rPr>
              <a:t>0.9</a:t>
            </a:r>
            <a:endParaRPr lang="en-US" dirty="0" smtClean="0">
              <a:latin typeface="Tempus Sans ITC" pitchFamily="82" charset="0"/>
            </a:endParaRPr>
          </a:p>
          <a:p>
            <a:r>
              <a:rPr lang="th-TH" dirty="0" smtClean="0">
                <a:latin typeface="Tempus Sans ITC" pitchFamily="82" charset="0"/>
              </a:rPr>
              <a:t>เมื่อเราใช้</a:t>
            </a:r>
            <a:r>
              <a:rPr lang="en-US" dirty="0" smtClean="0">
                <a:latin typeface="Tempus Sans ITC" pitchFamily="82" charset="0"/>
              </a:rPr>
              <a:t> </a:t>
            </a:r>
            <a:r>
              <a:rPr lang="en-US" dirty="0" smtClean="0">
                <a:latin typeface="Tempus Sans ITC" pitchFamily="82" charset="0"/>
              </a:rPr>
              <a:t>stopping </a:t>
            </a:r>
            <a:r>
              <a:rPr lang="en-US" dirty="0" smtClean="0">
                <a:latin typeface="Tempus Sans ITC" pitchFamily="82" charset="0"/>
              </a:rPr>
              <a:t>criterion </a:t>
            </a:r>
            <a:r>
              <a:rPr lang="th-TH" dirty="0" smtClean="0">
                <a:latin typeface="Tempus Sans ITC" pitchFamily="82" charset="0"/>
              </a:rPr>
              <a:t>สามารถที่จะหยุด</a:t>
            </a:r>
            <a:r>
              <a:rPr lang="en-US" dirty="0" smtClean="0">
                <a:latin typeface="Tempus Sans ITC" pitchFamily="82" charset="0"/>
              </a:rPr>
              <a:t> </a:t>
            </a:r>
            <a:r>
              <a:rPr lang="th-TH" dirty="0" smtClean="0">
                <a:latin typeface="Tempus Sans ITC" pitchFamily="82" charset="0"/>
              </a:rPr>
              <a:t>เมื่อเราไม่แยกมันลงไป</a:t>
            </a:r>
            <a:r>
              <a:rPr lang="en-US" dirty="0" smtClean="0">
                <a:latin typeface="Tempus Sans ITC" pitchFamily="82" charset="0"/>
              </a:rPr>
              <a:t> </a:t>
            </a:r>
            <a:r>
              <a:rPr lang="th-TH" dirty="0" smtClean="0">
                <a:latin typeface="Tempus Sans ITC" pitchFamily="82" charset="0"/>
              </a:rPr>
              <a:t>โดยเพิ่มค่า</a:t>
            </a:r>
            <a:r>
              <a:rPr lang="en-US" dirty="0" smtClean="0">
                <a:latin typeface="Tempus Sans ITC" pitchFamily="82" charset="0"/>
              </a:rPr>
              <a:t> entropy </a:t>
            </a:r>
            <a:r>
              <a:rPr lang="th-TH" dirty="0" smtClean="0">
                <a:latin typeface="Tempus Sans ITC" pitchFamily="82" charset="0"/>
              </a:rPr>
              <a:t>เฉลี่ย</a:t>
            </a:r>
            <a:r>
              <a:rPr lang="en-US" dirty="0" smtClean="0">
                <a:latin typeface="Tempus Sans ITC" pitchFamily="82" charset="0"/>
              </a:rPr>
              <a:t>, </a:t>
            </a:r>
            <a:r>
              <a:rPr lang="th-TH" dirty="0" smtClean="0">
                <a:latin typeface="Tempus Sans ITC" pitchFamily="82" charset="0"/>
              </a:rPr>
              <a:t>ให้หยุดทำ</a:t>
            </a:r>
            <a:endParaRPr lang="en-US" dirty="0" smtClean="0">
              <a:latin typeface="Tempus Sans ITC" pitchFamily="82" charset="0"/>
            </a:endParaRPr>
          </a:p>
          <a:p>
            <a:endParaRPr lang="th-TH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1428736"/>
            <a:ext cx="4071966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Exclusive OR</a:t>
            </a:r>
            <a:endParaRPr lang="th-TH" sz="5400" b="1" dirty="0">
              <a:solidFill>
                <a:schemeClr val="accent6">
                  <a:lumMod val="50000"/>
                </a:schemeClr>
              </a:solidFill>
              <a:latin typeface="Tempus Sans ITC" pitchFamily="82" charset="0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28596" y="4572008"/>
            <a:ext cx="8229600" cy="1839907"/>
          </a:xfrm>
        </p:spPr>
        <p:txBody>
          <a:bodyPr>
            <a:normAutofit/>
          </a:bodyPr>
          <a:lstStyle/>
          <a:p>
            <a:r>
              <a:rPr lang="th-TH" dirty="0" smtClean="0">
                <a:latin typeface="Tempus Sans ITC" pitchFamily="82" charset="0"/>
              </a:rPr>
              <a:t>เริ่มทำและแตกลงในโครงสร้างที่</a:t>
            </a:r>
            <a:r>
              <a:rPr lang="en-US" dirty="0" smtClean="0">
                <a:latin typeface="Tempus Sans ITC" pitchFamily="82" charset="0"/>
              </a:rPr>
              <a:t>1</a:t>
            </a:r>
          </a:p>
          <a:p>
            <a:r>
              <a:rPr lang="th-TH" dirty="0" smtClean="0">
                <a:latin typeface="Tempus Sans ITC" pitchFamily="82" charset="0"/>
              </a:rPr>
              <a:t>ถ้าเราดูข้อมูลทางด้านซ้ายมือ เราจะเห็นว่าโครงสร้างที่สองมีค่า </a:t>
            </a:r>
            <a:r>
              <a:rPr lang="en-US" dirty="0" smtClean="0">
                <a:latin typeface="Tempus Sans ITC" pitchFamily="82" charset="0"/>
              </a:rPr>
              <a:t>entropy </a:t>
            </a:r>
            <a:r>
              <a:rPr lang="th-TH" dirty="0" smtClean="0">
                <a:latin typeface="Tempus Sans ITC" pitchFamily="82" charset="0"/>
              </a:rPr>
              <a:t>เป็น </a:t>
            </a:r>
            <a:r>
              <a:rPr lang="en-US" dirty="0" smtClean="0">
                <a:latin typeface="Tempus Sans ITC" pitchFamily="82" charset="0"/>
              </a:rPr>
              <a:t>0</a:t>
            </a:r>
            <a:endParaRPr lang="th-TH" dirty="0">
              <a:latin typeface="Tempus Sans ITC" pitchFamily="82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1643050"/>
            <a:ext cx="321471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Exclusive OR</a:t>
            </a:r>
            <a:endParaRPr lang="th-TH" sz="5400" b="1" dirty="0">
              <a:solidFill>
                <a:schemeClr val="accent6">
                  <a:lumMod val="50000"/>
                </a:schemeClr>
              </a:solidFill>
              <a:latin typeface="Tempus Sans ITC" pitchFamily="82" charset="0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4857760"/>
            <a:ext cx="8229600" cy="1268403"/>
          </a:xfrm>
        </p:spPr>
        <p:txBody>
          <a:bodyPr/>
          <a:lstStyle/>
          <a:p>
            <a:r>
              <a:rPr lang="th-TH" dirty="0" smtClean="0">
                <a:latin typeface="Tempus Sans ITC" pitchFamily="82" charset="0"/>
              </a:rPr>
              <a:t>เมื่อเราแตกลงไปจะได้</a:t>
            </a:r>
            <a:r>
              <a:rPr lang="en-US" dirty="0" smtClean="0">
                <a:latin typeface="Tempus Sans ITC" pitchFamily="82" charset="0"/>
              </a:rPr>
              <a:t> </a:t>
            </a:r>
            <a:r>
              <a:rPr lang="en-US" dirty="0" smtClean="0">
                <a:latin typeface="Tempus Sans ITC" pitchFamily="82" charset="0"/>
              </a:rPr>
              <a:t>homogeneous children</a:t>
            </a:r>
            <a:endParaRPr lang="th-TH" dirty="0">
              <a:latin typeface="Tempus Sans ITC" pitchFamily="82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1500174"/>
            <a:ext cx="3357586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Exclusive OR</a:t>
            </a:r>
            <a:endParaRPr lang="th-TH" sz="5400" b="1" dirty="0">
              <a:solidFill>
                <a:schemeClr val="accent6">
                  <a:lumMod val="50000"/>
                </a:schemeClr>
              </a:solidFill>
              <a:latin typeface="Tempus Sans ITC" pitchFamily="82" charset="0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4357694"/>
            <a:ext cx="8229600" cy="1768469"/>
          </a:xfrm>
        </p:spPr>
        <p:txBody>
          <a:bodyPr>
            <a:normAutofit fontScale="92500" lnSpcReduction="20000"/>
          </a:bodyPr>
          <a:lstStyle/>
          <a:p>
            <a:r>
              <a:rPr lang="th-TH" dirty="0" smtClean="0">
                <a:latin typeface="Tempus Sans ITC" pitchFamily="82" charset="0"/>
              </a:rPr>
              <a:t>เมื่อเราแทนโดย </a:t>
            </a:r>
            <a:r>
              <a:rPr lang="en-US" dirty="0" smtClean="0">
                <a:latin typeface="Tempus Sans ITC" pitchFamily="82" charset="0"/>
              </a:rPr>
              <a:t>leaves</a:t>
            </a:r>
            <a:endParaRPr lang="en-US" dirty="0" smtClean="0">
              <a:latin typeface="Tempus Sans ITC" pitchFamily="82" charset="0"/>
            </a:endParaRPr>
          </a:p>
          <a:p>
            <a:r>
              <a:rPr lang="en-US" dirty="0" smtClean="0">
                <a:latin typeface="Tempus Sans ITC" pitchFamily="82" charset="0"/>
              </a:rPr>
              <a:t>Now </a:t>
            </a:r>
            <a:r>
              <a:rPr lang="en-US" dirty="0" smtClean="0">
                <a:latin typeface="Tempus Sans ITC" pitchFamily="82" charset="0"/>
              </a:rPr>
              <a:t>it’s easy to see that feature 2 will again be useful </a:t>
            </a:r>
            <a:r>
              <a:rPr lang="en-US" dirty="0" smtClean="0">
                <a:latin typeface="Tempus Sans ITC" pitchFamily="82" charset="0"/>
              </a:rPr>
              <a:t>here</a:t>
            </a:r>
          </a:p>
          <a:p>
            <a:r>
              <a:rPr lang="th-TH" dirty="0" smtClean="0">
                <a:latin typeface="Tempus Sans ITC" pitchFamily="82" charset="0"/>
              </a:rPr>
              <a:t>เราจะเห็นว่าโครงสร้างที่ </a:t>
            </a:r>
            <a:r>
              <a:rPr lang="en-US" dirty="0" smtClean="0">
                <a:latin typeface="Tempus Sans ITC" pitchFamily="82" charset="0"/>
              </a:rPr>
              <a:t>2 </a:t>
            </a:r>
            <a:r>
              <a:rPr lang="th-TH" dirty="0" smtClean="0">
                <a:latin typeface="Tempus Sans ITC" pitchFamily="82" charset="0"/>
              </a:rPr>
              <a:t>จะสามารถใช้ประโยชน์ได้</a:t>
            </a:r>
            <a:endParaRPr lang="th-TH" dirty="0">
              <a:latin typeface="Tempus Sans ITC" pitchFamily="82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1571612"/>
            <a:ext cx="414340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Exclusive OR</a:t>
            </a:r>
            <a:endParaRPr lang="th-TH" sz="5400" b="1" dirty="0">
              <a:solidFill>
                <a:schemeClr val="accent6">
                  <a:lumMod val="50000"/>
                </a:schemeClr>
              </a:solidFill>
              <a:latin typeface="Tempus Sans ITC" pitchFamily="82" charset="0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4143380"/>
            <a:ext cx="8229600" cy="1982783"/>
          </a:xfrm>
        </p:spPr>
        <p:txBody>
          <a:bodyPr>
            <a:normAutofit fontScale="92500" lnSpcReduction="10000"/>
          </a:bodyPr>
          <a:lstStyle/>
          <a:p>
            <a:r>
              <a:rPr lang="th-TH" dirty="0" smtClean="0">
                <a:latin typeface="Tempus Sans ITC" pitchFamily="82" charset="0"/>
              </a:rPr>
              <a:t>และเราตรงไปยัง </a:t>
            </a:r>
            <a:r>
              <a:rPr lang="en-US" dirty="0" smtClean="0">
                <a:latin typeface="Tempus Sans ITC" pitchFamily="82" charset="0"/>
              </a:rPr>
              <a:t>leaves</a:t>
            </a:r>
            <a:r>
              <a:rPr lang="th-TH" dirty="0" smtClean="0">
                <a:latin typeface="Tempus Sans ITC" pitchFamily="82" charset="0"/>
              </a:rPr>
              <a:t> ของด้านนี้</a:t>
            </a:r>
            <a:endParaRPr lang="en-US" dirty="0" smtClean="0">
              <a:latin typeface="Tempus Sans ITC" pitchFamily="82" charset="0"/>
            </a:endParaRPr>
          </a:p>
          <a:p>
            <a:r>
              <a:rPr lang="th-TH" dirty="0" smtClean="0">
                <a:latin typeface="Tempus Sans ITC" pitchFamily="82" charset="0"/>
              </a:rPr>
              <a:t>ดังนั้นเราจะเห็นได้ว่า ถึงแม้ว่าจะไม่มีโครงสร้างตัวเดียวที่สามารถลดค่า </a:t>
            </a:r>
            <a:r>
              <a:rPr lang="en-US" dirty="0" smtClean="0">
                <a:latin typeface="Tempus Sans ITC" pitchFamily="82" charset="0"/>
              </a:rPr>
              <a:t>entropy </a:t>
            </a:r>
            <a:r>
              <a:rPr lang="th-TH" dirty="0" smtClean="0">
                <a:latin typeface="Tempus Sans ITC" pitchFamily="82" charset="0"/>
              </a:rPr>
              <a:t>เฉลี่ยของเซตของข้อมูลของ </a:t>
            </a:r>
            <a:r>
              <a:rPr lang="en-US" dirty="0" smtClean="0">
                <a:latin typeface="Tempus Sans ITC" pitchFamily="82" charset="0"/>
              </a:rPr>
              <a:t>child node</a:t>
            </a:r>
            <a:r>
              <a:rPr lang="th-TH" dirty="0" smtClean="0">
                <a:latin typeface="Tempus Sans ITC" pitchFamily="82" charset="0"/>
              </a:rPr>
              <a:t> โครงสร้าง </a:t>
            </a:r>
            <a:r>
              <a:rPr lang="en-US" dirty="0" smtClean="0">
                <a:latin typeface="Tempus Sans ITC" pitchFamily="82" charset="0"/>
              </a:rPr>
              <a:t>1 </a:t>
            </a:r>
            <a:r>
              <a:rPr lang="th-TH" dirty="0" smtClean="0">
                <a:latin typeface="Tempus Sans ITC" pitchFamily="82" charset="0"/>
              </a:rPr>
              <a:t>และ </a:t>
            </a:r>
            <a:r>
              <a:rPr lang="en-US" dirty="0" smtClean="0">
                <a:latin typeface="Tempus Sans ITC" pitchFamily="82" charset="0"/>
              </a:rPr>
              <a:t>2 </a:t>
            </a:r>
            <a:r>
              <a:rPr lang="th-TH" dirty="0" smtClean="0">
                <a:latin typeface="Tempus Sans ITC" pitchFamily="82" charset="0"/>
              </a:rPr>
              <a:t>จะมีประโยชน?เมื่อนำมาใช้ผสมกัน</a:t>
            </a:r>
            <a:endParaRPr lang="th-TH" dirty="0">
              <a:latin typeface="Tempus Sans ITC" pitchFamily="82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1643050"/>
            <a:ext cx="364333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accent2">
                    <a:lumMod val="75000"/>
                  </a:schemeClr>
                </a:solidFill>
                <a:latin typeface="Tempus Sans ITC" pitchFamily="82" charset="0"/>
              </a:rPr>
              <a:t>Hypothesis Class</a:t>
            </a:r>
            <a:endParaRPr lang="th-TH" sz="5400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4875241"/>
            <a:ext cx="8229600" cy="1554155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latin typeface="Tempus Sans ITC" pitchFamily="82" charset="0"/>
              </a:rPr>
              <a:t>Trees </a:t>
            </a:r>
            <a:r>
              <a:rPr lang="th-TH" dirty="0" smtClean="0">
                <a:latin typeface="Tempus Sans ITC" pitchFamily="82" charset="0"/>
              </a:rPr>
              <a:t>ที่แสดง</a:t>
            </a:r>
            <a:r>
              <a:rPr lang="en-US" dirty="0" smtClean="0">
                <a:latin typeface="Tempus Sans ITC" pitchFamily="82" charset="0"/>
              </a:rPr>
              <a:t> Boolean functions </a:t>
            </a:r>
            <a:r>
              <a:rPr lang="th-TH" dirty="0" smtClean="0">
                <a:latin typeface="Tempus Sans ITC" pitchFamily="82" charset="0"/>
              </a:rPr>
              <a:t>จาก </a:t>
            </a:r>
            <a:r>
              <a:rPr lang="en-US" dirty="0" err="1" smtClean="0">
                <a:latin typeface="Tempus Sans ITC" pitchFamily="82" charset="0"/>
              </a:rPr>
              <a:t>x’s</a:t>
            </a:r>
            <a:r>
              <a:rPr lang="th-TH" dirty="0" smtClean="0">
                <a:latin typeface="Tempus Sans ITC" pitchFamily="82" charset="0"/>
              </a:rPr>
              <a:t> </a:t>
            </a:r>
            <a:r>
              <a:rPr lang="en-US" dirty="0" smtClean="0">
                <a:latin typeface="Tempus Sans ITC" pitchFamily="82" charset="0"/>
              </a:rPr>
              <a:t>– Boolean</a:t>
            </a:r>
          </a:p>
          <a:p>
            <a:r>
              <a:rPr lang="th-TH" dirty="0" smtClean="0">
                <a:latin typeface="Tempus Sans ITC" pitchFamily="82" charset="0"/>
              </a:rPr>
              <a:t>ตัวอย่างเช่น</a:t>
            </a:r>
            <a:r>
              <a:rPr lang="en-US" dirty="0" smtClean="0">
                <a:latin typeface="Tempus Sans ITC" pitchFamily="82" charset="0"/>
              </a:rPr>
              <a:t>, input [0 1 1 0] </a:t>
            </a:r>
            <a:r>
              <a:rPr lang="th-TH" dirty="0" smtClean="0">
                <a:latin typeface="Tempus Sans ITC" pitchFamily="82" charset="0"/>
              </a:rPr>
              <a:t>จะ </a:t>
            </a:r>
            <a:r>
              <a:rPr lang="en-US" dirty="0" smtClean="0">
                <a:latin typeface="Tempus Sans ITC" pitchFamily="82" charset="0"/>
              </a:rPr>
              <a:t>generate</a:t>
            </a:r>
            <a:r>
              <a:rPr lang="th-TH" dirty="0" smtClean="0">
                <a:latin typeface="Tempus Sans ITC" pitchFamily="82" charset="0"/>
              </a:rPr>
              <a:t> ค่าได้ </a:t>
            </a:r>
            <a:r>
              <a:rPr lang="en-US" dirty="0" smtClean="0">
                <a:latin typeface="Tempus Sans ITC" pitchFamily="82" charset="0"/>
              </a:rPr>
              <a:t>Output</a:t>
            </a:r>
            <a:r>
              <a:rPr lang="th-TH" dirty="0" smtClean="0">
                <a:latin typeface="Tempus Sans ITC" pitchFamily="82" charset="0"/>
              </a:rPr>
              <a:t>เป็น </a:t>
            </a:r>
            <a:r>
              <a:rPr lang="en-US" dirty="0" smtClean="0">
                <a:latin typeface="Tempus Sans ITC" pitchFamily="82" charset="0"/>
              </a:rPr>
              <a:t>0</a:t>
            </a:r>
            <a:endParaRPr lang="th-TH" dirty="0">
              <a:latin typeface="Tempus Sans ITC" pitchFamily="82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4981" y="1506444"/>
            <a:ext cx="6038853" cy="3065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Pruning</a:t>
            </a:r>
            <a:endParaRPr lang="th-TH" sz="5400" b="1" dirty="0">
              <a:solidFill>
                <a:schemeClr val="accent6">
                  <a:lumMod val="50000"/>
                </a:schemeClr>
              </a:solidFill>
              <a:latin typeface="Tempus Sans ITC" pitchFamily="82" charset="0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714348" y="1357298"/>
            <a:ext cx="8229600" cy="4525963"/>
          </a:xfrm>
        </p:spPr>
        <p:txBody>
          <a:bodyPr/>
          <a:lstStyle/>
          <a:p>
            <a:r>
              <a:rPr lang="th-TH" dirty="0" smtClean="0">
                <a:latin typeface="Tempus Sans ITC" pitchFamily="82" charset="0"/>
              </a:rPr>
              <a:t>ทางที่ดีที่สุดที่จะหลีกเลี่ยงการเกิด </a:t>
            </a:r>
            <a:r>
              <a:rPr lang="en-US" dirty="0" err="1" smtClean="0">
                <a:latin typeface="Tempus Sans ITC" pitchFamily="82" charset="0"/>
              </a:rPr>
              <a:t>overfitting</a:t>
            </a:r>
            <a:r>
              <a:rPr lang="th-TH" dirty="0" smtClean="0">
                <a:latin typeface="Tempus Sans ITC" pitchFamily="82" charset="0"/>
              </a:rPr>
              <a:t> และ </a:t>
            </a:r>
            <a:r>
              <a:rPr lang="en-US" dirty="0" smtClean="0">
                <a:latin typeface="Tempus Sans ITC" pitchFamily="82" charset="0"/>
              </a:rPr>
              <a:t>not get tricked</a:t>
            </a:r>
            <a:r>
              <a:rPr lang="th-TH" dirty="0" smtClean="0">
                <a:latin typeface="Tempus Sans ITC" pitchFamily="82" charset="0"/>
              </a:rPr>
              <a:t> โดย </a:t>
            </a:r>
            <a:r>
              <a:rPr lang="en-US" dirty="0" smtClean="0">
                <a:latin typeface="Tempus Sans ITC" pitchFamily="82" charset="0"/>
              </a:rPr>
              <a:t>short-term lack </a:t>
            </a:r>
            <a:r>
              <a:rPr lang="th-TH" dirty="0" smtClean="0">
                <a:latin typeface="Tempus Sans ITC" pitchFamily="82" charset="0"/>
              </a:rPr>
              <a:t> ของ ความคืบหน้า</a:t>
            </a:r>
          </a:p>
          <a:p>
            <a:r>
              <a:rPr lang="th-TH" dirty="0" smtClean="0">
                <a:latin typeface="Tempus Sans ITC" pitchFamily="82" charset="0"/>
              </a:rPr>
              <a:t>การสร้าง </a:t>
            </a:r>
            <a:r>
              <a:rPr lang="en-US" dirty="0" smtClean="0">
                <a:latin typeface="Tempus Sans ITC" pitchFamily="82" charset="0"/>
              </a:rPr>
              <a:t>Tress </a:t>
            </a:r>
            <a:r>
              <a:rPr lang="th-TH" dirty="0" smtClean="0">
                <a:latin typeface="Tempus Sans ITC" pitchFamily="82" charset="0"/>
              </a:rPr>
              <a:t>ให้ยาวที่สุด (เท่าที่จะเป็นไปได้)</a:t>
            </a:r>
            <a:br>
              <a:rPr lang="th-TH" dirty="0" smtClean="0">
                <a:latin typeface="Tempus Sans ITC" pitchFamily="82" charset="0"/>
              </a:rPr>
            </a:br>
            <a:r>
              <a:rPr lang="en-US" dirty="0" smtClean="0">
                <a:latin typeface="Tempus Sans ITC" pitchFamily="82" charset="0"/>
              </a:rPr>
              <a:t>- Leaves nodes </a:t>
            </a:r>
            <a:r>
              <a:rPr lang="th-TH" dirty="0" smtClean="0">
                <a:latin typeface="Tempus Sans ITC" pitchFamily="82" charset="0"/>
              </a:rPr>
              <a:t>ต้องอยู่ในรูปแบบ หรือ เก็บค่าตัวแปรเดียว (</a:t>
            </a:r>
            <a:r>
              <a:rPr lang="en-US" dirty="0" smtClean="0">
                <a:latin typeface="Tempus Sans ITC" pitchFamily="82" charset="0"/>
              </a:rPr>
              <a:t>X</a:t>
            </a:r>
            <a:r>
              <a:rPr lang="th-TH" dirty="0" smtClean="0">
                <a:latin typeface="Tempus Sans ITC" pitchFamily="82" charset="0"/>
              </a:rPr>
              <a:t>)</a:t>
            </a:r>
          </a:p>
          <a:p>
            <a:r>
              <a:rPr lang="th-TH" dirty="0" smtClean="0">
                <a:latin typeface="Tempus Sans ITC" pitchFamily="82" charset="0"/>
              </a:rPr>
              <a:t>เลาะ </a:t>
            </a:r>
            <a:r>
              <a:rPr lang="en-US" dirty="0" smtClean="0">
                <a:latin typeface="Tempus Sans ITC" pitchFamily="82" charset="0"/>
              </a:rPr>
              <a:t>Trees </a:t>
            </a:r>
            <a:r>
              <a:rPr lang="th-TH" dirty="0" smtClean="0">
                <a:latin typeface="Tempus Sans ITC" pitchFamily="82" charset="0"/>
              </a:rPr>
              <a:t>จนกระทั่งมีคุณสมบัติ </a:t>
            </a:r>
            <a:r>
              <a:rPr lang="en-US" dirty="0" smtClean="0">
                <a:latin typeface="Tempus Sans ITC" pitchFamily="82" charset="0"/>
              </a:rPr>
              <a:t>held-out data (</a:t>
            </a:r>
            <a:r>
              <a:rPr lang="th-TH" dirty="0" smtClean="0">
                <a:latin typeface="Tempus Sans ITC" pitchFamily="82" charset="0"/>
              </a:rPr>
              <a:t>ใช้บางอย่างเหมือนกับการตัด </a:t>
            </a:r>
            <a:r>
              <a:rPr lang="en-US" dirty="0" smtClean="0">
                <a:latin typeface="Tempus Sans ITC" pitchFamily="82" charset="0"/>
              </a:rPr>
              <a:t>entropy)</a:t>
            </a:r>
            <a:endParaRPr lang="th-TH" dirty="0" smtClean="0">
              <a:latin typeface="Tempus Sans ITC" pitchFamily="82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Congressional  Voting</a:t>
            </a:r>
            <a:endParaRPr lang="th-TH" b="1" dirty="0">
              <a:solidFill>
                <a:schemeClr val="accent6">
                  <a:lumMod val="50000"/>
                </a:schemeClr>
              </a:solidFill>
              <a:latin typeface="Tempus Sans ITC" pitchFamily="82" charset="0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5375307"/>
            <a:ext cx="8229600" cy="1125527"/>
          </a:xfrm>
        </p:spPr>
        <p:txBody>
          <a:bodyPr>
            <a:normAutofit fontScale="70000" lnSpcReduction="20000"/>
          </a:bodyPr>
          <a:lstStyle/>
          <a:p>
            <a:r>
              <a:rPr lang="th-TH" dirty="0" smtClean="0">
                <a:latin typeface="Tempus Sans ITC" pitchFamily="82" charset="0"/>
              </a:rPr>
              <a:t>การแทนที่ใน </a:t>
            </a:r>
            <a:r>
              <a:rPr lang="en-US" dirty="0" smtClean="0">
                <a:latin typeface="Tempus Sans ITC" pitchFamily="82" charset="0"/>
              </a:rPr>
              <a:t>pruning, </a:t>
            </a:r>
            <a:r>
              <a:rPr lang="th-TH" dirty="0" smtClean="0">
                <a:latin typeface="Tempus Sans ITC" pitchFamily="82" charset="0"/>
              </a:rPr>
              <a:t>โดยการเลือกขนาดน้อยสุดของ </a:t>
            </a:r>
            <a:r>
              <a:rPr lang="en-US" dirty="0" smtClean="0">
                <a:latin typeface="Tempus Sans ITC" pitchFamily="82" charset="0"/>
              </a:rPr>
              <a:t>leaf</a:t>
            </a:r>
          </a:p>
          <a:p>
            <a:r>
              <a:rPr lang="th-TH" dirty="0" smtClean="0">
                <a:latin typeface="Tempus Sans ITC" pitchFamily="82" charset="0"/>
              </a:rPr>
              <a:t>ถ้าไปถึงยัง </a:t>
            </a:r>
            <a:r>
              <a:rPr lang="en-US" dirty="0" smtClean="0">
                <a:latin typeface="Tempus Sans ITC" pitchFamily="82" charset="0"/>
              </a:rPr>
              <a:t>node </a:t>
            </a:r>
            <a:r>
              <a:rPr lang="th-TH" dirty="0" smtClean="0">
                <a:latin typeface="Tempus Sans ITC" pitchFamily="82" charset="0"/>
              </a:rPr>
              <a:t>ที่มีค่ามากกว่า</a:t>
            </a:r>
            <a:r>
              <a:rPr lang="en-US" dirty="0" smtClean="0">
                <a:latin typeface="Tempus Sans ITC" pitchFamily="82" charset="0"/>
              </a:rPr>
              <a:t>, </a:t>
            </a:r>
            <a:r>
              <a:rPr lang="th-TH" dirty="0" smtClean="0">
                <a:latin typeface="Tempus Sans ITC" pitchFamily="82" charset="0"/>
              </a:rPr>
              <a:t>ให้หยุดแล้วแสดงผลลัพธ์ออกมาเป็น </a:t>
            </a:r>
            <a:r>
              <a:rPr lang="en-US" dirty="0" smtClean="0">
                <a:latin typeface="Tempus Sans ITC" pitchFamily="82" charset="0"/>
              </a:rPr>
              <a:t>majority</a:t>
            </a:r>
          </a:p>
          <a:p>
            <a:r>
              <a:rPr lang="th-TH" dirty="0" smtClean="0">
                <a:latin typeface="Tempus Sans ITC" pitchFamily="82" charset="0"/>
              </a:rPr>
              <a:t>นี่คือ </a:t>
            </a:r>
            <a:r>
              <a:rPr lang="en-US" dirty="0" smtClean="0">
                <a:latin typeface="Tempus Sans ITC" pitchFamily="82" charset="0"/>
              </a:rPr>
              <a:t>Tree </a:t>
            </a:r>
            <a:r>
              <a:rPr lang="th-TH" dirty="0" smtClean="0">
                <a:latin typeface="Tempus Sans ITC" pitchFamily="82" charset="0"/>
              </a:rPr>
              <a:t>ที่มีค่า น้อยสุดของ </a:t>
            </a:r>
            <a:r>
              <a:rPr lang="en-US" dirty="0" smtClean="0">
                <a:latin typeface="Tempus Sans ITC" pitchFamily="82" charset="0"/>
              </a:rPr>
              <a:t>leaf</a:t>
            </a:r>
            <a:r>
              <a:rPr lang="th-TH" dirty="0" smtClean="0">
                <a:latin typeface="Tempus Sans ITC" pitchFamily="82" charset="0"/>
              </a:rPr>
              <a:t> </a:t>
            </a:r>
            <a:r>
              <a:rPr lang="en-US" dirty="0" smtClean="0">
                <a:latin typeface="Tempus Sans ITC" pitchFamily="82" charset="0"/>
              </a:rPr>
              <a:t> </a:t>
            </a:r>
            <a:r>
              <a:rPr lang="th-TH" dirty="0" smtClean="0">
                <a:latin typeface="Tempus Sans ITC" pitchFamily="82" charset="0"/>
              </a:rPr>
              <a:t>ขนาดเท่ากับ </a:t>
            </a:r>
            <a:r>
              <a:rPr lang="en-US" dirty="0" smtClean="0">
                <a:latin typeface="Tempus Sans ITC" pitchFamily="82" charset="0"/>
              </a:rPr>
              <a:t>20</a:t>
            </a:r>
            <a:endParaRPr lang="th-TH" dirty="0">
              <a:latin typeface="Tempus Sans ITC" pitchFamily="82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40978" y="1428736"/>
            <a:ext cx="4433435" cy="3741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Data Mining</a:t>
            </a:r>
            <a:endParaRPr lang="th-TH" sz="5400" b="1" dirty="0">
              <a:solidFill>
                <a:schemeClr val="accent6">
                  <a:lumMod val="50000"/>
                </a:schemeClr>
              </a:solidFill>
              <a:latin typeface="Tempus Sans ITC" pitchFamily="82" charset="0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Tempus Sans ITC" pitchFamily="82" charset="0"/>
              </a:rPr>
              <a:t>Decision trees </a:t>
            </a:r>
            <a:r>
              <a:rPr lang="th-TH" dirty="0" smtClean="0">
                <a:latin typeface="Tempus Sans ITC" pitchFamily="82" charset="0"/>
              </a:rPr>
              <a:t>เป็นที่นิยมมาก เนื่องจาก</a:t>
            </a:r>
            <a:br>
              <a:rPr lang="th-TH" dirty="0" smtClean="0">
                <a:latin typeface="Tempus Sans ITC" pitchFamily="82" charset="0"/>
              </a:rPr>
            </a:br>
            <a:r>
              <a:rPr lang="en-US" dirty="0" smtClean="0">
                <a:latin typeface="Tempus Sans ITC" pitchFamily="82" charset="0"/>
              </a:rPr>
              <a:t>- </a:t>
            </a:r>
            <a:r>
              <a:rPr lang="th-TH" sz="2800" dirty="0" smtClean="0">
                <a:latin typeface="Tempus Sans ITC" pitchFamily="82" charset="0"/>
              </a:rPr>
              <a:t>ง่ายต่อการ </a:t>
            </a:r>
            <a:r>
              <a:rPr lang="en-US" sz="2800" dirty="0" smtClean="0">
                <a:latin typeface="Tempus Sans ITC" pitchFamily="82" charset="0"/>
              </a:rPr>
              <a:t>implement</a:t>
            </a:r>
            <a:r>
              <a:rPr lang="th-TH" sz="2800" dirty="0" smtClean="0">
                <a:latin typeface="Tempus Sans ITC" pitchFamily="82" charset="0"/>
              </a:rPr>
              <a:t/>
            </a:r>
            <a:br>
              <a:rPr lang="th-TH" sz="2800" dirty="0" smtClean="0">
                <a:latin typeface="Tempus Sans ITC" pitchFamily="82" charset="0"/>
              </a:rPr>
            </a:br>
            <a:r>
              <a:rPr lang="en-US" sz="2800" dirty="0" smtClean="0">
                <a:latin typeface="Tempus Sans ITC" pitchFamily="82" charset="0"/>
              </a:rPr>
              <a:t>- </a:t>
            </a:r>
            <a:r>
              <a:rPr lang="th-TH" sz="2800" dirty="0" smtClean="0">
                <a:latin typeface="Tempus Sans ITC" pitchFamily="82" charset="0"/>
              </a:rPr>
              <a:t>มีประสิทธิ์ภาพ (แม้ในชุดข้อมูลใหญ่)</a:t>
            </a:r>
            <a:br>
              <a:rPr lang="th-TH" sz="2800" dirty="0" smtClean="0">
                <a:latin typeface="Tempus Sans ITC" pitchFamily="82" charset="0"/>
              </a:rPr>
            </a:br>
            <a:r>
              <a:rPr lang="en-US" sz="2800" dirty="0" smtClean="0">
                <a:latin typeface="Tempus Sans ITC" pitchFamily="82" charset="0"/>
              </a:rPr>
              <a:t>- </a:t>
            </a:r>
            <a:r>
              <a:rPr lang="th-TH" sz="2800" dirty="0" smtClean="0">
                <a:latin typeface="Tempus Sans ITC" pitchFamily="82" charset="0"/>
              </a:rPr>
              <a:t>เข้าใจง่ายต่อสมมติฐานของคนทั่วไป</a:t>
            </a:r>
          </a:p>
          <a:p>
            <a:r>
              <a:rPr lang="en-US" dirty="0" smtClean="0">
                <a:latin typeface="Tempus Sans ITC" pitchFamily="82" charset="0"/>
              </a:rPr>
              <a:t>Data mining</a:t>
            </a:r>
            <a:r>
              <a:rPr lang="th-TH" dirty="0" smtClean="0">
                <a:latin typeface="Tempus Sans ITC" pitchFamily="82" charset="0"/>
              </a:rPr>
              <a:t> คือการประยุกต์การเรียนรู้ </a:t>
            </a:r>
            <a:r>
              <a:rPr lang="en-US" dirty="0" smtClean="0">
                <a:latin typeface="Tempus Sans ITC" pitchFamily="82" charset="0"/>
              </a:rPr>
              <a:t>Algorithm</a:t>
            </a:r>
            <a:r>
              <a:rPr lang="th-TH" dirty="0" smtClean="0">
                <a:latin typeface="Tempus Sans ITC" pitchFamily="82" charset="0"/>
              </a:rPr>
              <a:t> ของปัญหาที่น่าสนใจในวงการอุตสาหกรรม</a:t>
            </a:r>
            <a:br>
              <a:rPr lang="th-TH" dirty="0" smtClean="0">
                <a:latin typeface="Tempus Sans ITC" pitchFamily="82" charset="0"/>
              </a:rPr>
            </a:br>
            <a:r>
              <a:rPr lang="en-US" sz="2800" dirty="0" smtClean="0">
                <a:latin typeface="Tempus Sans ITC" pitchFamily="82" charset="0"/>
              </a:rPr>
              <a:t>- Decision trees </a:t>
            </a:r>
            <a:r>
              <a:rPr lang="th-TH" sz="2800" dirty="0" smtClean="0">
                <a:latin typeface="Tempus Sans ITC" pitchFamily="82" charset="0"/>
              </a:rPr>
              <a:t>คือ หนึ่งในหลักการการใช้ </a:t>
            </a:r>
            <a:r>
              <a:rPr lang="en-US" sz="2800" dirty="0" smtClean="0">
                <a:latin typeface="Tempus Sans ITC" pitchFamily="82" charset="0"/>
              </a:rPr>
              <a:t>data mining</a:t>
            </a:r>
            <a:r>
              <a:rPr lang="th-TH" sz="2800" dirty="0" smtClean="0">
                <a:latin typeface="Tempus Sans ITC" pitchFamily="82" charset="0"/>
              </a:rPr>
              <a:t> </a:t>
            </a:r>
            <a:r>
              <a:rPr lang="en-US" sz="2800" dirty="0" smtClean="0">
                <a:latin typeface="Tempus Sans ITC" pitchFamily="82" charset="0"/>
              </a:rPr>
              <a:t/>
            </a:r>
            <a:br>
              <a:rPr lang="en-US" sz="2800" dirty="0" smtClean="0">
                <a:latin typeface="Tempus Sans ITC" pitchFamily="82" charset="0"/>
              </a:rPr>
            </a:br>
            <a:r>
              <a:rPr lang="en-US" sz="2800" dirty="0" smtClean="0">
                <a:latin typeface="Tempus Sans ITC" pitchFamily="82" charset="0"/>
              </a:rPr>
              <a:t>–</a:t>
            </a:r>
            <a:r>
              <a:rPr lang="th-TH" sz="2800" dirty="0" smtClean="0">
                <a:latin typeface="Tempus Sans ITC" pitchFamily="82" charset="0"/>
              </a:rPr>
              <a:t> สร้างประโยชน์ให้กับการคาดการหรือทำนาย</a:t>
            </a:r>
            <a:r>
              <a:rPr lang="en-US" sz="2800" dirty="0" smtClean="0">
                <a:latin typeface="Tempus Sans ITC" pitchFamily="82" charset="0"/>
              </a:rPr>
              <a:t> (</a:t>
            </a:r>
            <a:r>
              <a:rPr lang="th-TH" sz="2800" dirty="0" smtClean="0">
                <a:latin typeface="Tempus Sans ITC" pitchFamily="82" charset="0"/>
              </a:rPr>
              <a:t>มักจะประยุกต์ใช้กับบริษัท </a:t>
            </a:r>
            <a:r>
              <a:rPr lang="en-US" sz="2800" dirty="0" smtClean="0">
                <a:latin typeface="Tempus Sans ITC" pitchFamily="82" charset="0"/>
              </a:rPr>
              <a:t>)</a:t>
            </a:r>
            <a:r>
              <a:rPr lang="th-TH" sz="2800" dirty="0" smtClean="0">
                <a:latin typeface="Tempus Sans ITC" pitchFamily="82" charset="0"/>
              </a:rPr>
              <a:t> </a:t>
            </a:r>
            <a:endParaRPr lang="th-TH" sz="2800" dirty="0">
              <a:latin typeface="Tempus Sans ITC" pitchFamily="82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5400" b="1" dirty="0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 </a:t>
            </a:r>
            <a:r>
              <a:rPr lang="en-US" sz="5400" b="1" dirty="0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Translator</a:t>
            </a:r>
            <a:endParaRPr lang="th-TH" sz="5400" b="1" dirty="0">
              <a:solidFill>
                <a:schemeClr val="accent6">
                  <a:lumMod val="50000"/>
                </a:schemeClr>
              </a:solidFill>
              <a:latin typeface="Tempus Sans ITC" pitchFamily="82" charset="0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971676"/>
          </a:xfrm>
        </p:spPr>
        <p:txBody>
          <a:bodyPr>
            <a:normAutofit/>
          </a:bodyPr>
          <a:lstStyle/>
          <a:p>
            <a:r>
              <a:rPr lang="th-TH" sz="2800" dirty="0" smtClean="0">
                <a:latin typeface="Tempus Sans ITC" pitchFamily="82" charset="0"/>
              </a:rPr>
              <a:t>นายพรรณณรงค์	เศวต</a:t>
            </a:r>
            <a:r>
              <a:rPr lang="th-TH" sz="2800" dirty="0" err="1" smtClean="0">
                <a:latin typeface="Tempus Sans ITC" pitchFamily="82" charset="0"/>
              </a:rPr>
              <a:t>เศรนี</a:t>
            </a:r>
            <a:r>
              <a:rPr lang="th-TH" sz="2800" dirty="0" smtClean="0">
                <a:latin typeface="Tempus Sans ITC" pitchFamily="82" charset="0"/>
              </a:rPr>
              <a:t>	รหัสนิสิต	</a:t>
            </a:r>
            <a:r>
              <a:rPr lang="en-US" sz="2800" dirty="0" smtClean="0">
                <a:latin typeface="Tempus Sans ITC" pitchFamily="82" charset="0"/>
              </a:rPr>
              <a:t>49364509</a:t>
            </a:r>
          </a:p>
          <a:p>
            <a:r>
              <a:rPr lang="th-TH" sz="2800" dirty="0" smtClean="0">
                <a:latin typeface="Tempus Sans ITC" pitchFamily="82" charset="0"/>
              </a:rPr>
              <a:t>นายยุทธนา		เรืองนุ</a:t>
            </a:r>
            <a:r>
              <a:rPr lang="th-TH" sz="2800" dirty="0" err="1" smtClean="0">
                <a:latin typeface="Tempus Sans ITC" pitchFamily="82" charset="0"/>
              </a:rPr>
              <a:t>กูล</a:t>
            </a:r>
            <a:r>
              <a:rPr lang="th-TH" sz="2800" dirty="0" smtClean="0">
                <a:latin typeface="Tempus Sans ITC" pitchFamily="82" charset="0"/>
              </a:rPr>
              <a:t>	</a:t>
            </a:r>
            <a:r>
              <a:rPr lang="th-TH" sz="2800" dirty="0" smtClean="0">
                <a:latin typeface="Tempus Sans ITC" pitchFamily="82" charset="0"/>
              </a:rPr>
              <a:t>	รหัสนิสิต	</a:t>
            </a:r>
            <a:r>
              <a:rPr lang="en-US" sz="2800" dirty="0" smtClean="0">
                <a:latin typeface="Tempus Sans ITC" pitchFamily="82" charset="0"/>
              </a:rPr>
              <a:t>49364530</a:t>
            </a:r>
          </a:p>
          <a:p>
            <a:r>
              <a:rPr lang="th-TH" sz="2800" dirty="0" smtClean="0">
                <a:latin typeface="Tempus Sans ITC" pitchFamily="82" charset="0"/>
              </a:rPr>
              <a:t>นายฉัตรชัย		ประทุมศิลป์	รหัสนิสิต	</a:t>
            </a:r>
            <a:r>
              <a:rPr lang="en-US" sz="2800" dirty="0" smtClean="0">
                <a:latin typeface="Tempus Sans ITC" pitchFamily="82" charset="0"/>
              </a:rPr>
              <a:t>49364431</a:t>
            </a:r>
            <a:endParaRPr lang="th-TH" sz="2800" dirty="0">
              <a:latin typeface="Tempus Sans ITC" pitchFamily="82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Tempus Sans ITC" pitchFamily="82" charset="0"/>
              </a:rPr>
              <a:t>Hypothesis Class</a:t>
            </a:r>
            <a:endParaRPr lang="th-TH" dirty="0">
              <a:latin typeface="Tempus Sans ITC" pitchFamily="82" charset="0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5000636"/>
            <a:ext cx="8229600" cy="1125527"/>
          </a:xfrm>
        </p:spPr>
        <p:txBody>
          <a:bodyPr/>
          <a:lstStyle/>
          <a:p>
            <a:r>
              <a:rPr lang="en-US" dirty="0" smtClean="0">
                <a:latin typeface="Tempus Sans ITC" pitchFamily="82" charset="0"/>
              </a:rPr>
              <a:t>Decision trees </a:t>
            </a:r>
            <a:r>
              <a:rPr lang="th-TH" dirty="0" smtClean="0">
                <a:latin typeface="Tempus Sans ITC" pitchFamily="82" charset="0"/>
              </a:rPr>
              <a:t>คือ การแสดงเส้นทางลงเป็นแบบ </a:t>
            </a:r>
            <a:r>
              <a:rPr lang="en-US" dirty="0" err="1" smtClean="0">
                <a:latin typeface="Tempus Sans ITC" pitchFamily="82" charset="0"/>
              </a:rPr>
              <a:t>boolean</a:t>
            </a:r>
            <a:endParaRPr lang="th-TH" dirty="0">
              <a:latin typeface="Tempus Sans ITC" pitchFamily="82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571612"/>
            <a:ext cx="5429288" cy="3116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accent2">
                    <a:lumMod val="75000"/>
                  </a:schemeClr>
                </a:solidFill>
                <a:latin typeface="Tempus Sans ITC" pitchFamily="82" charset="0"/>
              </a:rPr>
              <a:t>Tree Bias</a:t>
            </a:r>
            <a:endParaRPr lang="th-TH" sz="5400" b="1" dirty="0">
              <a:solidFill>
                <a:schemeClr val="accent2">
                  <a:lumMod val="75000"/>
                </a:schemeClr>
              </a:solidFill>
              <a:latin typeface="Tempus Sans ITC" pitchFamily="82" charset="0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dirty="0" smtClean="0">
                <a:latin typeface="Tempus Sans ITC" pitchFamily="82" charset="0"/>
              </a:rPr>
              <a:t>ทั้ง </a:t>
            </a:r>
            <a:r>
              <a:rPr lang="en-US" dirty="0" smtClean="0">
                <a:latin typeface="Tempus Sans ITC" pitchFamily="82" charset="0"/>
              </a:rPr>
              <a:t>Decision trees and </a:t>
            </a:r>
            <a:r>
              <a:rPr lang="en-US" dirty="0" err="1" smtClean="0">
                <a:latin typeface="Tempus Sans ITC" pitchFamily="82" charset="0"/>
              </a:rPr>
              <a:t>DNFwith</a:t>
            </a:r>
            <a:r>
              <a:rPr lang="en-US" dirty="0" smtClean="0">
                <a:latin typeface="Tempus Sans ITC" pitchFamily="82" charset="0"/>
              </a:rPr>
              <a:t> negation</a:t>
            </a:r>
            <a:r>
              <a:rPr lang="th-TH" dirty="0" smtClean="0">
                <a:latin typeface="Tempus Sans ITC" pitchFamily="82" charset="0"/>
              </a:rPr>
              <a:t> นั้นสามารถแสดงออกมาเป็นรูปแบบ </a:t>
            </a:r>
            <a:r>
              <a:rPr lang="en-US" dirty="0" smtClean="0">
                <a:latin typeface="Tempus Sans ITC" pitchFamily="82" charset="0"/>
              </a:rPr>
              <a:t>Boolean function, </a:t>
            </a:r>
            <a:r>
              <a:rPr lang="th-TH" dirty="0" smtClean="0">
                <a:latin typeface="Tempus Sans ITC" pitchFamily="82" charset="0"/>
              </a:rPr>
              <a:t>คำถามคือ ทั้งสองอย่างนี้เป็น </a:t>
            </a:r>
            <a:r>
              <a:rPr lang="en-US" dirty="0" smtClean="0">
                <a:latin typeface="Tempus Sans ITC" pitchFamily="82" charset="0"/>
              </a:rPr>
              <a:t>Trees </a:t>
            </a:r>
            <a:r>
              <a:rPr lang="th-TH" dirty="0" smtClean="0">
                <a:latin typeface="Tempus Sans ITC" pitchFamily="82" charset="0"/>
              </a:rPr>
              <a:t>ใช่หรือไม่</a:t>
            </a:r>
          </a:p>
          <a:p>
            <a:r>
              <a:rPr lang="th-TH" dirty="0" smtClean="0">
                <a:latin typeface="Tempus Sans ITC" pitchFamily="82" charset="0"/>
              </a:rPr>
              <a:t>เนื่องจากว่ามีการตัด </a:t>
            </a:r>
            <a:r>
              <a:rPr lang="en-US" dirty="0" smtClean="0">
                <a:latin typeface="Tempus Sans ITC" pitchFamily="82" charset="0"/>
              </a:rPr>
              <a:t>Algorithm</a:t>
            </a:r>
            <a:r>
              <a:rPr lang="th-TH" dirty="0" smtClean="0">
                <a:latin typeface="Tempus Sans ITC" pitchFamily="82" charset="0"/>
              </a:rPr>
              <a:t> ที่ดีในการแสดงรูปแบบ </a:t>
            </a:r>
            <a:r>
              <a:rPr lang="en-US" dirty="0" smtClean="0">
                <a:latin typeface="Tempus Sans ITC" pitchFamily="82" charset="0"/>
              </a:rPr>
              <a:t>Trees </a:t>
            </a:r>
            <a:r>
              <a:rPr lang="th-TH" dirty="0" smtClean="0">
                <a:latin typeface="Tempus Sans ITC" pitchFamily="82" charset="0"/>
              </a:rPr>
              <a:t>ที่ซึ่งมีความสอดคล้องกับทั้ง </a:t>
            </a:r>
            <a:r>
              <a:rPr lang="en-US" dirty="0" smtClean="0">
                <a:latin typeface="Tempus Sans ITC" pitchFamily="82" charset="0"/>
              </a:rPr>
              <a:t>Decision trees </a:t>
            </a:r>
            <a:r>
              <a:rPr lang="th-TH" dirty="0" smtClean="0">
                <a:latin typeface="Tempus Sans ITC" pitchFamily="82" charset="0"/>
              </a:rPr>
              <a:t>และ</a:t>
            </a:r>
            <a:r>
              <a:rPr lang="en-US" dirty="0" smtClean="0">
                <a:latin typeface="Tempus Sans ITC" pitchFamily="82" charset="0"/>
              </a:rPr>
              <a:t> DNF </a:t>
            </a:r>
            <a:r>
              <a:rPr lang="th-TH" dirty="0" smtClean="0">
                <a:latin typeface="Tempus Sans ITC" pitchFamily="82" charset="0"/>
              </a:rPr>
              <a:t>สำหรับ </a:t>
            </a:r>
            <a:r>
              <a:rPr lang="en-US" dirty="0" smtClean="0">
                <a:latin typeface="Tempus Sans ITC" pitchFamily="82" charset="0"/>
              </a:rPr>
              <a:t>growing trees </a:t>
            </a:r>
            <a:r>
              <a:rPr lang="th-TH" dirty="0" smtClean="0">
                <a:latin typeface="Tempus Sans ITC" pitchFamily="82" charset="0"/>
              </a:rPr>
              <a:t>และ </a:t>
            </a:r>
            <a:r>
              <a:rPr lang="en-US" dirty="0" smtClean="0">
                <a:latin typeface="Tempus Sans ITC" pitchFamily="82" charset="0"/>
              </a:rPr>
              <a:t>simple trees</a:t>
            </a:r>
            <a:r>
              <a:rPr lang="th-TH" dirty="0" smtClean="0">
                <a:latin typeface="Tempus Sans ITC" pitchFamily="82" charset="0"/>
              </a:rPr>
              <a:t> </a:t>
            </a:r>
            <a:r>
              <a:rPr lang="en-US" dirty="0" smtClean="0">
                <a:latin typeface="Tempus Sans ITC" pitchFamily="82" charset="0"/>
              </a:rPr>
              <a:t>(few nodes)</a:t>
            </a:r>
            <a:endParaRPr lang="th-TH" dirty="0" smtClean="0">
              <a:latin typeface="Tempus Sans ITC" pitchFamily="82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Tree </a:t>
            </a:r>
            <a:r>
              <a:rPr lang="en-US" sz="5400" b="1" dirty="0" err="1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vs</a:t>
            </a:r>
            <a:r>
              <a:rPr lang="en-US" sz="5400" b="1" dirty="0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 DNF</a:t>
            </a:r>
            <a:endParaRPr lang="th-TH" sz="5400" b="1" dirty="0">
              <a:solidFill>
                <a:schemeClr val="accent6">
                  <a:lumMod val="50000"/>
                </a:schemeClr>
              </a:solidFill>
              <a:latin typeface="Tempus Sans ITC" pitchFamily="82" charset="0"/>
            </a:endParaRP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idx="1"/>
          </p:nvPr>
        </p:nvSpPr>
        <p:spPr>
          <a:xfrm>
            <a:off x="457200" y="5875373"/>
            <a:ext cx="8229600" cy="839775"/>
          </a:xfrm>
        </p:spPr>
        <p:txBody>
          <a:bodyPr/>
          <a:lstStyle/>
          <a:p>
            <a:r>
              <a:rPr lang="th-TH" dirty="0" smtClean="0">
                <a:latin typeface="Tempus Sans ITC" pitchFamily="82" charset="0"/>
              </a:rPr>
              <a:t>รูปแสดง </a:t>
            </a:r>
            <a:r>
              <a:rPr lang="en-US" dirty="0" smtClean="0">
                <a:latin typeface="Tempus Sans ITC" pitchFamily="82" charset="0"/>
              </a:rPr>
              <a:t>Trees </a:t>
            </a:r>
            <a:r>
              <a:rPr lang="th-TH" dirty="0" smtClean="0">
                <a:latin typeface="Tempus Sans ITC" pitchFamily="82" charset="0"/>
              </a:rPr>
              <a:t>และ </a:t>
            </a:r>
            <a:r>
              <a:rPr lang="en-US" dirty="0" smtClean="0">
                <a:latin typeface="Tempus Sans ITC" pitchFamily="82" charset="0"/>
              </a:rPr>
              <a:t>DFS</a:t>
            </a:r>
            <a:endParaRPr lang="th-TH" dirty="0">
              <a:latin typeface="Tempus Sans ITC" pitchFamily="82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1428736"/>
            <a:ext cx="5367364" cy="4216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Tree </a:t>
            </a:r>
            <a:r>
              <a:rPr lang="en-US" sz="5400" b="1" dirty="0" err="1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vs</a:t>
            </a:r>
            <a:r>
              <a:rPr lang="en-US" sz="5400" b="1" dirty="0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 DNF</a:t>
            </a:r>
            <a:endParaRPr lang="th-TH" sz="5400" b="1" dirty="0">
              <a:solidFill>
                <a:schemeClr val="accent6">
                  <a:lumMod val="50000"/>
                </a:schemeClr>
              </a:solidFill>
              <a:latin typeface="Tempus Sans ITC" pitchFamily="82" charset="0"/>
            </a:endParaRPr>
          </a:p>
        </p:txBody>
      </p:sp>
      <p:sp>
        <p:nvSpPr>
          <p:cNvPr id="8" name="ตัวยึดเนื้อหา 4"/>
          <p:cNvSpPr>
            <a:spLocks noGrp="1"/>
          </p:cNvSpPr>
          <p:nvPr>
            <p:ph idx="1"/>
          </p:nvPr>
        </p:nvSpPr>
        <p:spPr>
          <a:xfrm>
            <a:off x="457200" y="5875373"/>
            <a:ext cx="8229600" cy="839775"/>
          </a:xfrm>
        </p:spPr>
        <p:txBody>
          <a:bodyPr/>
          <a:lstStyle/>
          <a:p>
            <a:r>
              <a:rPr lang="th-TH" dirty="0" smtClean="0">
                <a:latin typeface="Tempus Sans ITC" pitchFamily="82" charset="0"/>
              </a:rPr>
              <a:t>รูปแสดง </a:t>
            </a:r>
            <a:r>
              <a:rPr lang="en-US" dirty="0" smtClean="0">
                <a:latin typeface="Tempus Sans ITC" pitchFamily="82" charset="0"/>
              </a:rPr>
              <a:t>Trees </a:t>
            </a:r>
            <a:r>
              <a:rPr lang="th-TH" dirty="0" smtClean="0">
                <a:latin typeface="Tempus Sans ITC" pitchFamily="82" charset="0"/>
              </a:rPr>
              <a:t>และ </a:t>
            </a:r>
            <a:r>
              <a:rPr lang="en-US" dirty="0" smtClean="0">
                <a:latin typeface="Tempus Sans ITC" pitchFamily="82" charset="0"/>
              </a:rPr>
              <a:t>DFS</a:t>
            </a:r>
            <a:endParaRPr lang="th-TH" dirty="0">
              <a:latin typeface="Tempus Sans ITC" pitchFamily="82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5520" y="1428736"/>
            <a:ext cx="6594066" cy="4371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</a:rPr>
              <a:t>Algorithm</a:t>
            </a:r>
            <a:endParaRPr lang="th-TH" sz="5400" b="1" dirty="0">
              <a:solidFill>
                <a:schemeClr val="accent6">
                  <a:lumMod val="50000"/>
                </a:schemeClr>
              </a:solidFill>
              <a:latin typeface="Tempus Sans ITC" pitchFamily="82" charset="0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500175"/>
            <a:ext cx="8229600" cy="1285883"/>
          </a:xfrm>
        </p:spPr>
        <p:txBody>
          <a:bodyPr/>
          <a:lstStyle/>
          <a:p>
            <a:r>
              <a:rPr lang="th-TH" dirty="0" smtClean="0">
                <a:latin typeface="Tempus Sans ITC" pitchFamily="82" charset="0"/>
              </a:rPr>
              <a:t>ถูกพัฒนาในแบบขนานใน </a:t>
            </a:r>
            <a:r>
              <a:rPr lang="en-US" dirty="0" smtClean="0">
                <a:latin typeface="Tempus Sans ITC" pitchFamily="82" charset="0"/>
              </a:rPr>
              <a:t>AI </a:t>
            </a:r>
            <a:r>
              <a:rPr lang="th-TH" dirty="0" smtClean="0">
                <a:latin typeface="Tempus Sans ITC" pitchFamily="82" charset="0"/>
              </a:rPr>
              <a:t>โดย </a:t>
            </a:r>
            <a:r>
              <a:rPr lang="en-US" dirty="0" smtClean="0">
                <a:latin typeface="Tempus Sans ITC" pitchFamily="82" charset="0"/>
              </a:rPr>
              <a:t>Quinlan</a:t>
            </a:r>
            <a:r>
              <a:rPr lang="th-TH" dirty="0" smtClean="0">
                <a:latin typeface="Tempus Sans ITC" pitchFamily="82" charset="0"/>
              </a:rPr>
              <a:t> และ</a:t>
            </a:r>
            <a:r>
              <a:rPr lang="en-US" dirty="0" smtClean="0">
                <a:latin typeface="Tempus Sans ITC" pitchFamily="82" charset="0"/>
              </a:rPr>
              <a:t> </a:t>
            </a:r>
            <a:r>
              <a:rPr lang="th-TH" dirty="0" smtClean="0">
                <a:latin typeface="Tempus Sans ITC" pitchFamily="82" charset="0"/>
              </a:rPr>
              <a:t>ในแบบสถิติโดย </a:t>
            </a:r>
            <a:r>
              <a:rPr lang="en-US" dirty="0" err="1" smtClean="0">
                <a:latin typeface="Tempus Sans ITC" pitchFamily="82" charset="0"/>
              </a:rPr>
              <a:t>Breiman,Friedman</a:t>
            </a:r>
            <a:r>
              <a:rPr lang="en-US" dirty="0" smtClean="0">
                <a:latin typeface="Tempus Sans ITC" pitchFamily="82" charset="0"/>
              </a:rPr>
              <a:t>, Olsen </a:t>
            </a:r>
            <a:r>
              <a:rPr lang="th-TH" dirty="0" smtClean="0">
                <a:latin typeface="Tempus Sans ITC" pitchFamily="82" charset="0"/>
              </a:rPr>
              <a:t>และ </a:t>
            </a:r>
            <a:r>
              <a:rPr lang="en-US" dirty="0" smtClean="0">
                <a:latin typeface="Tempus Sans ITC" pitchFamily="82" charset="0"/>
              </a:rPr>
              <a:t>Stone</a:t>
            </a:r>
            <a:endParaRPr lang="th-TH" dirty="0" smtClean="0">
              <a:latin typeface="Tempus Sans ITC" pitchFamily="82" charset="0"/>
            </a:endParaRPr>
          </a:p>
          <a:p>
            <a:endParaRPr lang="th-TH" dirty="0"/>
          </a:p>
        </p:txBody>
      </p:sp>
      <p:sp>
        <p:nvSpPr>
          <p:cNvPr id="4" name="ตัวยึดเนื้อหา 2"/>
          <p:cNvSpPr txBox="1">
            <a:spLocks/>
          </p:cNvSpPr>
          <p:nvPr/>
        </p:nvSpPr>
        <p:spPr>
          <a:xfrm>
            <a:off x="609600" y="4357695"/>
            <a:ext cx="8229600" cy="23574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th-TH" sz="3200" noProof="0" dirty="0" smtClean="0">
                <a:latin typeface="Tempus Sans ITC" pitchFamily="82" charset="0"/>
              </a:rPr>
              <a:t>โดยที่จะเริ่มสร้าง </a:t>
            </a:r>
            <a:r>
              <a:rPr lang="en-US" sz="3200" noProof="0" dirty="0" err="1" smtClean="0">
                <a:latin typeface="Tempus Sans ITC" pitchFamily="82" charset="0"/>
              </a:rPr>
              <a:t>treees</a:t>
            </a:r>
            <a:r>
              <a:rPr lang="en-US" sz="3200" noProof="0" dirty="0" smtClean="0">
                <a:latin typeface="Tempus Sans ITC" pitchFamily="82" charset="0"/>
              </a:rPr>
              <a:t> </a:t>
            </a:r>
            <a:r>
              <a:rPr lang="th-TH" sz="3200" noProof="0" dirty="0" smtClean="0">
                <a:latin typeface="Tempus Sans ITC" pitchFamily="82" charset="0"/>
              </a:rPr>
              <a:t>จาก </a:t>
            </a:r>
            <a:r>
              <a:rPr lang="en-US" sz="3200" noProof="0" dirty="0" smtClean="0">
                <a:latin typeface="Tempus Sans ITC" pitchFamily="82" charset="0"/>
              </a:rPr>
              <a:t>Top down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h-TH" sz="32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empus Sans ITC" pitchFamily="82" charset="0"/>
                <a:ea typeface="+mn-ea"/>
                <a:cs typeface="+mn-cs"/>
              </a:rPr>
              <a:t>นี่คือ </a:t>
            </a:r>
            <a:r>
              <a:rPr kumimoji="0" lang="en-US" sz="3200" b="0" i="0" u="none" strike="noStrike" kern="1200" cap="none" spc="0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empus Sans ITC" pitchFamily="82" charset="0"/>
                <a:ea typeface="+mn-ea"/>
                <a:cs typeface="+mn-cs"/>
              </a:rPr>
              <a:t>Psudocode</a:t>
            </a:r>
            <a:r>
              <a:rPr kumimoji="0" lang="en-US" sz="32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empus Sans ITC" pitchFamily="82" charset="0"/>
                <a:ea typeface="+mn-ea"/>
                <a:cs typeface="+mn-cs"/>
              </a:rPr>
              <a:t> </a:t>
            </a:r>
            <a:r>
              <a:rPr kumimoji="0" lang="th-TH" sz="32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empus Sans ITC" pitchFamily="82" charset="0"/>
                <a:ea typeface="+mn-ea"/>
                <a:cs typeface="+mn-cs"/>
              </a:rPr>
              <a:t>ของ </a:t>
            </a:r>
            <a:r>
              <a:rPr kumimoji="0" lang="en-US" sz="32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empus Sans ITC" pitchFamily="82" charset="0"/>
                <a:ea typeface="+mn-ea"/>
                <a:cs typeface="+mn-cs"/>
              </a:rPr>
              <a:t>Algorithm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th-TH" sz="3200" noProof="0" dirty="0" smtClean="0">
                <a:latin typeface="Tempus Sans ITC" pitchFamily="82" charset="0"/>
              </a:rPr>
              <a:t>โดยได้ </a:t>
            </a:r>
            <a:r>
              <a:rPr lang="en-US" sz="3200" noProof="0" dirty="0" smtClean="0">
                <a:latin typeface="Tempus Sans ITC" pitchFamily="82" charset="0"/>
              </a:rPr>
              <a:t>Output </a:t>
            </a:r>
            <a:r>
              <a:rPr lang="th-TH" sz="3200" noProof="0" dirty="0" smtClean="0">
                <a:latin typeface="Tempus Sans ITC" pitchFamily="82" charset="0"/>
              </a:rPr>
              <a:t>ที่เป็น </a:t>
            </a:r>
            <a:r>
              <a:rPr lang="en-US" sz="3200" noProof="0" dirty="0" smtClean="0">
                <a:latin typeface="Tempus Sans ITC" pitchFamily="82" charset="0"/>
              </a:rPr>
              <a:t>Tree </a:t>
            </a:r>
            <a:r>
              <a:rPr lang="th-TH" sz="3200" noProof="0" dirty="0" smtClean="0">
                <a:latin typeface="Tempus Sans ITC" pitchFamily="82" charset="0"/>
              </a:rPr>
              <a:t>จากการใส่ค่า </a:t>
            </a:r>
            <a:r>
              <a:rPr lang="en-US" sz="3200" noProof="0" dirty="0" smtClean="0">
                <a:latin typeface="Tempus Sans ITC" pitchFamily="82" charset="0"/>
              </a:rPr>
              <a:t>Input</a:t>
            </a:r>
            <a:r>
              <a:rPr lang="th-TH" sz="3200" noProof="0" dirty="0" smtClean="0">
                <a:latin typeface="Tempus Sans ITC" pitchFamily="82" charset="0"/>
              </a:rPr>
              <a:t> ที่เป็น เซตของข้อมูล</a:t>
            </a:r>
            <a:endParaRPr kumimoji="0" lang="th-TH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empus Sans ITC" pitchFamily="82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h-TH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3304320"/>
            <a:ext cx="2677071" cy="681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สำนักงา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สำนักงา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สำนักงา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461</TotalTime>
  <Words>1188</Words>
  <Application>Microsoft Office PowerPoint</Application>
  <PresentationFormat>นำเสนอทางหน้าจอ (4:3)</PresentationFormat>
  <Paragraphs>132</Paragraphs>
  <Slides>43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43</vt:i4>
      </vt:variant>
    </vt:vector>
  </HeadingPairs>
  <TitlesOfParts>
    <vt:vector size="44" baseType="lpstr">
      <vt:lpstr>ชุดรูปแบบของ Office</vt:lpstr>
      <vt:lpstr>Decision Trees</vt:lpstr>
      <vt:lpstr>Decision Trees</vt:lpstr>
      <vt:lpstr>Hypothesis Class</vt:lpstr>
      <vt:lpstr>Hypothesis Class</vt:lpstr>
      <vt:lpstr>Hypothesis Class</vt:lpstr>
      <vt:lpstr>Tree Bias</vt:lpstr>
      <vt:lpstr>Tree vs DNF</vt:lpstr>
      <vt:lpstr>Tree vs DNF</vt:lpstr>
      <vt:lpstr>Algorithm</vt:lpstr>
      <vt:lpstr>Algorithm</vt:lpstr>
      <vt:lpstr>Algorithm</vt:lpstr>
      <vt:lpstr>Let’s split</vt:lpstr>
      <vt:lpstr>Entropy</vt:lpstr>
      <vt:lpstr>Entropy</vt:lpstr>
      <vt:lpstr>Let’s split</vt:lpstr>
      <vt:lpstr>Let’s split</vt:lpstr>
      <vt:lpstr>Let’s split</vt:lpstr>
      <vt:lpstr>Let’s split</vt:lpstr>
      <vt:lpstr>Algorithm</vt:lpstr>
      <vt:lpstr>Stopping</vt:lpstr>
      <vt:lpstr>Stopping</vt:lpstr>
      <vt:lpstr>Stopping</vt:lpstr>
      <vt:lpstr>Stopping</vt:lpstr>
      <vt:lpstr>Stopping</vt:lpstr>
      <vt:lpstr>Stopping</vt:lpstr>
      <vt:lpstr>แบบจำลอง (Simulation)</vt:lpstr>
      <vt:lpstr>แบบจำลอง (Simulation)</vt:lpstr>
      <vt:lpstr>แบบจำลอง (Simulation)</vt:lpstr>
      <vt:lpstr>แบบจำลอง (Simulation)</vt:lpstr>
      <vt:lpstr>แบบจำลอง (Simulation)</vt:lpstr>
      <vt:lpstr>แบบจำลอง (Simulation)</vt:lpstr>
      <vt:lpstr>แบบจำลอง (Simulation)</vt:lpstr>
      <vt:lpstr>แบบจำลอง (Simulation)</vt:lpstr>
      <vt:lpstr>Exclusive OR</vt:lpstr>
      <vt:lpstr>Exclusive OR</vt:lpstr>
      <vt:lpstr>Exclusive OR</vt:lpstr>
      <vt:lpstr>Exclusive OR</vt:lpstr>
      <vt:lpstr>Exclusive OR</vt:lpstr>
      <vt:lpstr>Exclusive OR</vt:lpstr>
      <vt:lpstr>Pruning</vt:lpstr>
      <vt:lpstr>Congressional  Voting</vt:lpstr>
      <vt:lpstr>Data Mining</vt:lpstr>
      <vt:lpstr> Translator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Decision Trees</dc:title>
  <dc:creator>VDaYoyoChEn</dc:creator>
  <cp:lastModifiedBy>VDaYoyoChEn</cp:lastModifiedBy>
  <cp:revision>101</cp:revision>
  <dcterms:created xsi:type="dcterms:W3CDTF">2009-09-03T18:25:51Z</dcterms:created>
  <dcterms:modified xsi:type="dcterms:W3CDTF">2009-09-04T15:37:20Z</dcterms:modified>
</cp:coreProperties>
</file>