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308" autoAdjust="0"/>
  </p:normalViewPr>
  <p:slideViewPr>
    <p:cSldViewPr>
      <p:cViewPr>
        <p:scale>
          <a:sx n="70" d="100"/>
          <a:sy n="70" d="100"/>
        </p:scale>
        <p:origin x="-183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57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6022C6-25F2-48A7-BAFE-943703358BEE}" type="datetimeFigureOut">
              <a:rPr lang="en-US" smtClean="0"/>
              <a:pPr/>
              <a:t>9/4/2009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1E582-9946-4290-990C-232F8CDD91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1E582-9946-4290-990C-232F8CDD91B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6135C5-A716-49B1-B514-2D5FDB9E38FA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th-TH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EF31B-BCD2-42A4-B885-9008D68ABD4E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373920B-09B9-4F54-B5CF-9B86F133C208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E642B95-B826-4D96-A337-D12569ED6294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2BB19C-2A70-4BE7-965D-133DE6B2E640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th-T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33B7B61-76E4-4794-889C-7CA7DFE8D167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4F23FDD-0FC9-4EE2-A60F-A9E30501EA30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th-TH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9678177-5656-446E-A84C-79C25C56B2C9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th-T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C9C2FC6-DC67-4BD3-B5B8-E0521264C0D0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th-TH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7B879F-F1F3-42FF-A5F3-C3CDBD422AB7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947A45-0BBB-4C21-B577-4FC8ED4E41DB}" type="datetimeFigureOut">
              <a:rPr lang="en-US" smtClean="0"/>
              <a:pPr/>
              <a:t>9/4/2009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8EFD58-9E8F-4D85-8367-A85A6A5093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947A45-0BBB-4C21-B577-4FC8ED4E41DB}" type="datetimeFigureOut">
              <a:rPr lang="en-US" smtClean="0"/>
              <a:pPr/>
              <a:t>9/4/2009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8EFD58-9E8F-4D85-8367-A85A6A5093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947A45-0BBB-4C21-B577-4FC8ED4E41DB}" type="datetimeFigureOut">
              <a:rPr lang="en-US" smtClean="0"/>
              <a:pPr/>
              <a:t>9/4/2009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8EFD58-9E8F-4D85-8367-A85A6A5093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947A45-0BBB-4C21-B577-4FC8ED4E41DB}" type="datetimeFigureOut">
              <a:rPr lang="en-US" smtClean="0"/>
              <a:pPr/>
              <a:t>9/4/2009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8EFD58-9E8F-4D85-8367-A85A6A5093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947A45-0BBB-4C21-B577-4FC8ED4E41DB}" type="datetimeFigureOut">
              <a:rPr lang="en-US" smtClean="0"/>
              <a:pPr/>
              <a:t>9/4/2009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8EFD58-9E8F-4D85-8367-A85A6A5093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947A45-0BBB-4C21-B577-4FC8ED4E41DB}" type="datetimeFigureOut">
              <a:rPr lang="en-US" smtClean="0"/>
              <a:pPr/>
              <a:t>9/4/2009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8EFD58-9E8F-4D85-8367-A85A6A5093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947A45-0BBB-4C21-B577-4FC8ED4E41DB}" type="datetimeFigureOut">
              <a:rPr lang="en-US" smtClean="0"/>
              <a:pPr/>
              <a:t>9/4/2009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8EFD58-9E8F-4D85-8367-A85A6A5093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947A45-0BBB-4C21-B577-4FC8ED4E41DB}" type="datetimeFigureOut">
              <a:rPr lang="en-US" smtClean="0"/>
              <a:pPr/>
              <a:t>9/4/2009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8EFD58-9E8F-4D85-8367-A85A6A5093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947A45-0BBB-4C21-B577-4FC8ED4E41DB}" type="datetimeFigureOut">
              <a:rPr lang="en-US" smtClean="0"/>
              <a:pPr/>
              <a:t>9/4/2009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8EFD58-9E8F-4D85-8367-A85A6A5093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947A45-0BBB-4C21-B577-4FC8ED4E41DB}" type="datetimeFigureOut">
              <a:rPr lang="en-US" smtClean="0"/>
              <a:pPr/>
              <a:t>9/4/2009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8EFD58-9E8F-4D85-8367-A85A6A5093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947A45-0BBB-4C21-B577-4FC8ED4E41DB}" type="datetimeFigureOut">
              <a:rPr lang="en-US" smtClean="0"/>
              <a:pPr/>
              <a:t>9/4/2009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8EFD58-9E8F-4D85-8367-A85A6A5093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C947A45-0BBB-4C21-B577-4FC8ED4E41DB}" type="datetimeFigureOut">
              <a:rPr lang="en-US" smtClean="0"/>
              <a:pPr/>
              <a:t>9/4/2009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08EFD58-9E8F-4D85-8367-A85A6A5093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1470025"/>
          </a:xfrm>
        </p:spPr>
        <p:txBody>
          <a:bodyPr/>
          <a:lstStyle/>
          <a:p>
            <a:r>
              <a:rPr lang="en-US" b="1" dirty="0" smtClean="0"/>
              <a:t>	</a:t>
            </a:r>
            <a:r>
              <a:rPr lang="th-TH" b="1" dirty="0" smtClean="0"/>
              <a:t>หลักการ</a:t>
            </a:r>
            <a:r>
              <a:rPr lang="th-TH" b="1" dirty="0" smtClean="0"/>
              <a:t>ปัญญาประดิษฐ์</a:t>
            </a:r>
            <a:r>
              <a:rPr lang="en-US" b="1" dirty="0" smtClean="0"/>
              <a:t> </a:t>
            </a:r>
            <a:r>
              <a:rPr lang="en-US" sz="3200" b="1" dirty="0" smtClean="0"/>
              <a:t>(</a:t>
            </a:r>
            <a:r>
              <a:rPr lang="en-US" sz="3200" b="1" dirty="0"/>
              <a:t>305450)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28" y="2071678"/>
            <a:ext cx="6400800" cy="1785950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Angsana New" pitchFamily="18" charset="-34"/>
                <a:cs typeface="Angsana New" pitchFamily="18" charset="-34"/>
              </a:rPr>
              <a:t>		</a:t>
            </a:r>
            <a:r>
              <a:rPr lang="th-TH" sz="4800" dirty="0" smtClean="0">
                <a:latin typeface="Angsana New" pitchFamily="18" charset="-34"/>
                <a:cs typeface="Angsana New" pitchFamily="18" charset="-34"/>
              </a:rPr>
              <a:t>สื่อ</a:t>
            </a:r>
            <a:r>
              <a:rPr lang="th-TH" sz="4800" dirty="0" smtClean="0">
                <a:latin typeface="Angsana New" pitchFamily="18" charset="-34"/>
                <a:cs typeface="Angsana New" pitchFamily="18" charset="-34"/>
              </a:rPr>
              <a:t>การสอน  ที่ </a:t>
            </a:r>
            <a:r>
              <a:rPr lang="en-US" sz="4800" dirty="0" smtClean="0">
                <a:latin typeface="Angsana New" pitchFamily="18" charset="-34"/>
                <a:cs typeface="Angsana New" pitchFamily="18" charset="-34"/>
              </a:rPr>
              <a:t>10</a:t>
            </a:r>
          </a:p>
          <a:p>
            <a:r>
              <a:rPr lang="th-TH" sz="4800" dirty="0" smtClean="0">
                <a:latin typeface="Angsana New" pitchFamily="18" charset="-34"/>
                <a:cs typeface="Angsana New" pitchFamily="18" charset="-34"/>
              </a:rPr>
              <a:t>	การเรียนรู้</a:t>
            </a:r>
            <a:r>
              <a:rPr lang="th-TH" sz="4800" dirty="0" smtClean="0">
                <a:latin typeface="Angsana New" pitchFamily="18" charset="-34"/>
                <a:cs typeface="Angsana New" pitchFamily="18" charset="-34"/>
              </a:rPr>
              <a:t>ข</a:t>
            </a:r>
            <a:r>
              <a:rPr lang="th-TH" sz="4800" dirty="0" smtClean="0">
                <a:latin typeface="Angsana New" pitchFamily="18" charset="-34"/>
                <a:cs typeface="Angsana New" pitchFamily="18" charset="-34"/>
              </a:rPr>
              <a:t>อง</a:t>
            </a:r>
            <a:r>
              <a:rPr lang="th-TH" sz="4800" dirty="0" smtClean="0">
                <a:latin typeface="Angsana New" pitchFamily="18" charset="-34"/>
                <a:cs typeface="Angsana New" pitchFamily="18" charset="-34"/>
              </a:rPr>
              <a:t>เครื่อง เวอร์ชั่น </a:t>
            </a:r>
            <a:r>
              <a:rPr lang="en-US" sz="4800" dirty="0" smtClean="0">
                <a:latin typeface="Angsana New" pitchFamily="18" charset="-34"/>
                <a:cs typeface="Angsana New" pitchFamily="18" charset="-34"/>
              </a:rPr>
              <a:t>3  </a:t>
            </a:r>
            <a:endParaRPr lang="en-US" sz="48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428605"/>
            <a:ext cx="7772400" cy="714379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การทำนาย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ต่อ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571472" y="3886200"/>
            <a:ext cx="7858180" cy="2471758"/>
          </a:xfrm>
        </p:spPr>
        <p:txBody>
          <a:bodyPr>
            <a:normAutofit/>
          </a:bodyPr>
          <a:lstStyle/>
          <a:p>
            <a:pPr algn="l"/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จากนั้นทำการคำนวณเช่นเดียวกับการหา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Score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ของข้อมูลตัวอย่างที่เป็น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1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โดยในที่นี้จะเลือกความสัมพันธ์ที่เอาต์พุตเป็น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0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และจากความสัมพันธ์ของ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R1(0,0) = 0/5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ซึ่งได้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0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เมื่อคูณกับเทอมใดก็ทำได้ค่าเป็น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0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ซึ่งจากเหตุการร์ที่อาจเกิดขึ้นได้นี้ทำหเราได้ข้อยุติว่า จะไม่ค่าเอาต์พุตที่เป็น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1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เมื่อ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Feature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 เป็น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0</a:t>
            </a:r>
            <a:endParaRPr lang="en-US" sz="2400" dirty="0">
              <a:solidFill>
                <a:schemeClr val="tx1"/>
              </a:solidFill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5" name="Content Placeholder 4" descr="8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786050" y="1214422"/>
            <a:ext cx="3857625" cy="2409825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571481"/>
            <a:ext cx="7772400" cy="714379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การทำนาย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ต่อ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85786" y="4500570"/>
            <a:ext cx="7286676" cy="1752600"/>
          </a:xfrm>
        </p:spPr>
        <p:txBody>
          <a:bodyPr>
            <a:normAutofit/>
          </a:bodyPr>
          <a:lstStyle/>
          <a:p>
            <a:pPr algn="l"/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เมื่อคำนวณ ค่าของ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Score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ของข้อมูลตัวเองที่เป็น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1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และ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Score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ของข้อมูลตัวเองที่เป็น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0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เรียบร้อยก็นำค่าทั้งสองมาเปรียบเทียบกัน โดยการทำนายผลของเอาต์พุตเมื่อได้รับเอาต์พุตใหม่ จะได้เอาต์พุตเป็น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1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เมื่อ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S(1) &gt;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S(0)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และจะได้เอาต์พุตเป็น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0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เมื่อ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S(1</a:t>
            </a:r>
            <a:r>
              <a:rPr lang="en-US" sz="240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) &lt;</a:t>
            </a:r>
            <a:r>
              <a:rPr lang="th-TH" sz="240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S(0) </a:t>
            </a:r>
            <a:endParaRPr lang="en-US" sz="2400" dirty="0">
              <a:solidFill>
                <a:schemeClr val="tx1"/>
              </a:solidFill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4" name="Content Placeholder 3" descr="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643174" y="1214422"/>
            <a:ext cx="5000625" cy="305752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Learning Algorithm</a:t>
            </a:r>
            <a:endParaRPr lang="th-TH" b="1" smtClean="0">
              <a:solidFill>
                <a:srgbClr val="347834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2938" y="1571625"/>
            <a:ext cx="8001000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Estimate from the data, for all j: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เรานำ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Algorithm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มาเขียนอยู่ในรูปขอลสมการ  จากสมการเป็นการหาความน่าจะเป็น โดยการนับค่าของ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feature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ที่เป็น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ในแต่ละแถว และ ผลลัพธ์ที่เป็น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แล้วหารด้วย ผลลัพธ์ที่เป็น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ทั้งหมด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8" y="2643188"/>
            <a:ext cx="2476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Learning Algorithm</a:t>
            </a:r>
            <a:endParaRPr lang="th-TH" b="1" smtClean="0">
              <a:solidFill>
                <a:srgbClr val="347834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2938" y="1571625"/>
            <a:ext cx="8001000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Estimate from the data, for all j: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หาค่าของ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R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ต่อโดยเปลี่ยน เป็น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R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(0,1)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ทำเหมือนกับ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R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(1,1)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หรือนำ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ไปลบผลที่ได้ของ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R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(1,1)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ก็จะได้ผลเหมือนกัน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2857500"/>
            <a:ext cx="25431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Learning Algorithm</a:t>
            </a:r>
            <a:endParaRPr lang="th-TH" b="1" smtClean="0">
              <a:solidFill>
                <a:srgbClr val="347834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2938" y="1571625"/>
            <a:ext cx="8001000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Estimate from the data, for all j: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ในทำนองเดียวกัน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R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(1,0)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ให้นับค่าของ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feature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ที่เป็น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ในแต่ละแถว และผลลัพธ์ที่เป็น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0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แล้วหารด้วย ผลลัพธ์ที่เป็น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0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ทั้งหมด ในส่วนของ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R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(0,0)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ให้นับค่าของ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feature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ที่เป็น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0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ในแต่ละแถว และผลลัพธ์ที่เป็น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0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แล้วหารด้วย ผลลัพธ์ที่เป็น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0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ทั้งหมด 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2428875"/>
            <a:ext cx="296227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Prediction Algorithm</a:t>
            </a:r>
            <a:br>
              <a:rPr lang="en-US" b="1" dirty="0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การทำนายค่าใหม่</a:t>
            </a:r>
            <a:endParaRPr lang="th-TH" b="1" dirty="0" smtClean="0">
              <a:solidFill>
                <a:srgbClr val="347834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2910" y="2071678"/>
            <a:ext cx="8001000" cy="435770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การกำหนดค่า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x </a:t>
            </a:r>
            <a:r>
              <a:rPr lang="th-TH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ใหม่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คำนวนหา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S(1)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โดยการหาผลคูณโดยมีเงื่อนไขว่า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  		เป็น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R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baseline="-250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(1,1)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ถ้า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X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baseline="-250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= 1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 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		เป็น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R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baseline="-250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(1,0)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ถ้า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X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baseline="-250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=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0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2428875"/>
            <a:ext cx="26384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Prediction Algorithm</a:t>
            </a:r>
            <a:br>
              <a:rPr lang="en-US" b="1" dirty="0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การทำนายค่าใหม่</a:t>
            </a:r>
            <a:endParaRPr lang="th-TH" b="1" dirty="0" smtClean="0">
              <a:solidFill>
                <a:srgbClr val="347834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2938" y="1571625"/>
            <a:ext cx="8001000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การกำหนดค่า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x </a:t>
            </a:r>
            <a:r>
              <a:rPr lang="th-TH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ใหม่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คำนวนหา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S(0)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ต่อโดยการหาผลคูณโดยมีเงื่อนไขว่า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  		เป็น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R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baseline="-250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(1,0)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ถ้า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X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baseline="-250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= 1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 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		เป็น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R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baseline="-250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(0,0)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ถ้า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X</a:t>
            </a:r>
            <a:r>
              <a:rPr lang="en-US" sz="2400" baseline="-250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j</a:t>
            </a:r>
            <a:r>
              <a:rPr lang="en-US" sz="2400" baseline="-250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=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0</a:t>
            </a:r>
            <a:endParaRPr lang="en-US" sz="2400" dirty="0" smtClean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38" y="2286000"/>
            <a:ext cx="29527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Prediction Algorithm</a:t>
            </a:r>
            <a:br>
              <a:rPr lang="en-US" b="1" dirty="0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การทำนายค่าใหม่</a:t>
            </a:r>
            <a:endParaRPr lang="th-TH" b="1" dirty="0" smtClean="0">
              <a:solidFill>
                <a:srgbClr val="347834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2938" y="1571625"/>
            <a:ext cx="8001000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การกำหนดค่า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x </a:t>
            </a:r>
            <a:r>
              <a:rPr lang="th-TH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ใหม่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ผลลัพธ์จะเป็น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ถ้า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S(1) &gt; S(0)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38" y="2286000"/>
            <a:ext cx="29527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Prediction Algorithm</a:t>
            </a:r>
            <a:br>
              <a:rPr lang="en-US" b="1" dirty="0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การทำนายค่าใหม่</a:t>
            </a:r>
            <a:endParaRPr lang="th-TH" b="1" dirty="0" smtClean="0">
              <a:solidFill>
                <a:srgbClr val="347834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2938" y="1571625"/>
            <a:ext cx="8001000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การกำหนดค่า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x </a:t>
            </a:r>
            <a:r>
              <a:rPr lang="th-TH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ใหม่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ผลลัพธ์จะเป็น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ถ้า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logS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(1) &gt;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logS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(0)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ถ้าใส่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log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จะใช้เป็นผลรวม และจะคำนวนน้อยกว่าการใช้แบบผลคูณ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2286000"/>
            <a:ext cx="3133725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Laplace Correction</a:t>
            </a:r>
            <a:endParaRPr lang="th-TH" b="1" smtClean="0">
              <a:solidFill>
                <a:srgbClr val="347834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2938" y="1571625"/>
            <a:ext cx="8001000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การหลีกเลี่ยงคำตอบที่เป็น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0 </a:t>
            </a:r>
            <a:r>
              <a:rPr lang="th-TH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หรือ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1</a:t>
            </a: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การหลีกเลี่ยงคำตอยที่เป็น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0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หรือ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นั้นทำได้โดยการนำ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ไปบวกกับตัวเศษ และนำ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2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ไปบวกกับตัวส่วนก็จะสามารแก้ปัญหานี้ได้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การนำ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และ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2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เข้าไปบวกนั้นจะมีผลน้อยมากหรือแทบจะไม่มีผลกับข้อมูลที่เยอะๆ </a:t>
            </a: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2286000"/>
            <a:ext cx="282892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การเรียนรู้แบบเบส์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การเรียนรู้แบบเบส์</a:t>
            </a:r>
            <a:r>
              <a:rPr lang="en-US" dirty="0"/>
              <a:t> </a:t>
            </a:r>
            <a:r>
              <a:rPr lang="th-TH" dirty="0" smtClean="0"/>
              <a:t>เป็นวิธีการเรียนรู้ที่ใช้ทฤษฏีความน่าจะเป็นซึ่งมีพื้นฐานมาจากทฤษฏีของเบส์ เข้ามาช่วยในการเรียนรู้</a:t>
            </a:r>
          </a:p>
          <a:p>
            <a:r>
              <a:rPr lang="th-TH" dirty="0" smtClean="0"/>
              <a:t>ใช้ข้อมูลและความรู้ก่อนหน้า เข้ามาช่วยปรับสมมุติฐาน ที่น่าจะเป็นก่อนเก็บข้อมูล</a:t>
            </a:r>
          </a:p>
          <a:p>
            <a:r>
              <a:rPr lang="th-TH" dirty="0" smtClean="0"/>
              <a:t>เลือกความนาจะเป็นที่ มีความน่าจะเป็นมากที่สุด</a:t>
            </a:r>
          </a:p>
          <a:p>
            <a:r>
              <a:rPr lang="th-TH" dirty="0" smtClean="0"/>
              <a:t>เป็นอัลกอริธึมที่เหมาะสมกับการใช้งานกับกรณีที่สิ่งที่ต้องการเรียนรู้ที่มีลายละเอียดมีอยู่เป็นจำนวนมา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Example with correction</a:t>
            </a:r>
            <a:endParaRPr lang="th-TH" b="1" smtClean="0">
              <a:solidFill>
                <a:srgbClr val="347834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2938" y="1571625"/>
            <a:ext cx="8001000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จากตัวอย่าง เราแก้ปัญหาโดยการนำ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ไปบวกกับตัวเศษ และนำ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2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ไปบวกกับตัว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ส่วน</a:t>
            </a:r>
            <a:endParaRPr lang="th-TH" sz="2400" dirty="0" smtClean="0"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857375"/>
            <a:ext cx="41624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347834"/>
                </a:solidFill>
                <a:latin typeface="CordiaUPC" pitchFamily="34" charset="-34"/>
                <a:cs typeface="CordiaUPC" pitchFamily="34" charset="-34"/>
              </a:rPr>
              <a:t>Prediction with correction</a:t>
            </a:r>
            <a:endParaRPr lang="th-TH" b="1" smtClean="0">
              <a:solidFill>
                <a:srgbClr val="347834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2938" y="1571625"/>
            <a:ext cx="8001000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accent1">
                  <a:lumMod val="75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ได้ผลลัพธ์คือ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S(1) &gt; S(0) 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ถ้าเราดูผลลัพธ์ของเดิมกับของใหม่จะให้ผลลัพธื</a:t>
            </a:r>
            <a:r>
              <a:rPr lang="th-TH" sz="2400" dirty="0" smtClean="0">
                <a:solidFill>
                  <a:schemeClr val="accent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เหมือนกัน</a:t>
            </a:r>
            <a:endParaRPr lang="en-US" sz="2400" dirty="0" smtClean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313" y="1785938"/>
            <a:ext cx="46005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CordiaUPC" pitchFamily="34" charset="-34"/>
                <a:cs typeface="CordiaUPC" pitchFamily="34" charset="-34"/>
              </a:rPr>
              <a:t>Hypothesis Space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Output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เป็น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ถ้า</a:t>
            </a:r>
          </a:p>
          <a:p>
            <a:endParaRPr lang="th-TH" sz="2800" dirty="0">
              <a:latin typeface="CordiaUPC" pitchFamily="34" charset="-34"/>
              <a:cs typeface="CordiaUPC" pitchFamily="34" charset="-34"/>
            </a:endParaRPr>
          </a:p>
          <a:p>
            <a:endParaRPr lang="en-US" sz="2800" dirty="0" smtClean="0">
              <a:latin typeface="CordiaUPC" pitchFamily="34" charset="-34"/>
              <a:cs typeface="CordiaUPC" pitchFamily="34" charset="-34"/>
            </a:endParaRPr>
          </a:p>
          <a:p>
            <a:endParaRPr lang="th-TH" sz="2800" dirty="0" smtClean="0">
              <a:latin typeface="CordiaUPC" pitchFamily="34" charset="-34"/>
              <a:cs typeface="CordiaUPC" pitchFamily="34" charset="-34"/>
            </a:endParaRPr>
          </a:p>
          <a:p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สังเกตุได้ว่า จะขึ้นอยู่กับค่าของ</a:t>
            </a:r>
            <a:endParaRPr lang="en-US" sz="2800" dirty="0">
              <a:latin typeface="CordiaUPC" pitchFamily="34" charset="-34"/>
              <a:cs typeface="CordiaUPC" pitchFamily="34" charset="-34"/>
            </a:endParaRPr>
          </a:p>
          <a:p>
            <a:pPr>
              <a:buNone/>
            </a:pP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	(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ซึ่งค่า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el-GR" sz="2800" dirty="0" smtClean="0">
                <a:latin typeface="Times New Roman"/>
                <a:cs typeface="CordiaUPC" pitchFamily="34" charset="-34"/>
              </a:rPr>
              <a:t>α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กับ </a:t>
            </a:r>
            <a:r>
              <a:rPr lang="el-GR" sz="2800" dirty="0" smtClean="0">
                <a:latin typeface="Times New Roman"/>
                <a:cs typeface="CordiaUPC" pitchFamily="34" charset="-34"/>
              </a:rPr>
              <a:t>β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 นั้นเราได้มาจากค่าของ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feature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แต่ละตัวตั้งแต่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1 – n)</a:t>
            </a:r>
            <a:endParaRPr lang="th-TH" sz="2800" dirty="0" smtClean="0">
              <a:latin typeface="CordiaUPC" pitchFamily="34" charset="-34"/>
              <a:cs typeface="CordiaUPC" pitchFamily="34" charset="-34"/>
            </a:endParaRPr>
          </a:p>
          <a:p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ในการคำนวนแบบนี้เราไม่สามารถลดความผิดพลาดหรือ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error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ของ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training set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ได้แต่คำเร็วมากในการคำนวน เพราะวนลูปรอบเดียวก็คำนวนทั้งหมดได้แล้ว</a:t>
            </a:r>
            <a:endParaRPr lang="th-TH" sz="2800" dirty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500306"/>
            <a:ext cx="5214973" cy="7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 descr="Untitl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3429000"/>
            <a:ext cx="1809759" cy="5264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Hypothesis Space</a:t>
            </a:r>
            <a:endParaRPr lang="en-US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ค่าน้ำหนักของ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feature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แต่ละ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j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 สำหรับที่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output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เป็น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1</a:t>
            </a:r>
            <a:endParaRPr lang="th-TH" sz="2800" dirty="0" smtClean="0">
              <a:latin typeface="CordiaUPC" pitchFamily="34" charset="-34"/>
              <a:cs typeface="CordiaUPC" pitchFamily="34" charset="-34"/>
            </a:endParaRPr>
          </a:p>
          <a:p>
            <a:pPr>
              <a:buNone/>
            </a:pPr>
            <a:r>
              <a:rPr lang="th-TH" sz="2800" dirty="0"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จะได้สมการนี้</a:t>
            </a:r>
          </a:p>
          <a:p>
            <a:pPr>
              <a:buNone/>
            </a:pPr>
            <a:endParaRPr lang="th-TH" sz="2800" dirty="0">
              <a:latin typeface="CordiaUPC" pitchFamily="34" charset="-34"/>
              <a:cs typeface="CordiaUPC" pitchFamily="34" charset="-34"/>
            </a:endParaRPr>
          </a:p>
          <a:p>
            <a:pPr>
              <a:buNone/>
            </a:pPr>
            <a:endParaRPr lang="th-TH" sz="2800" dirty="0" smtClean="0">
              <a:latin typeface="CordiaUPC" pitchFamily="34" charset="-34"/>
              <a:cs typeface="CordiaUPC" pitchFamily="34" charset="-34"/>
            </a:endParaRPr>
          </a:p>
          <a:p>
            <a:pPr>
              <a:buNone/>
            </a:pPr>
            <a:endParaRPr lang="th-TH" sz="2800" dirty="0">
              <a:latin typeface="CordiaUPC" pitchFamily="34" charset="-34"/>
              <a:cs typeface="CordiaUPC" pitchFamily="34" charset="-34"/>
            </a:endParaRPr>
          </a:p>
          <a:p>
            <a:pPr>
              <a:buNone/>
            </a:pPr>
            <a:endParaRPr lang="th-TH" sz="2800" dirty="0" smtClean="0">
              <a:latin typeface="CordiaUPC" pitchFamily="34" charset="-34"/>
              <a:cs typeface="CordiaUPC" pitchFamily="34" charset="-34"/>
            </a:endParaRPr>
          </a:p>
          <a:p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ค่าที่ได้คือความสำคัญของแต่ละ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feature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ว่า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feature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ไหนมีน้ำหนักในการพิจารณามากแค่ไหน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(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ผลที่ได้จะไม่คำนึงเครื่องหมาย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)</a:t>
            </a:r>
            <a:endParaRPr lang="en-US" sz="2800" dirty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5" name="Picture 4" descr="Untitl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3143248"/>
            <a:ext cx="2756130" cy="9239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Exclusive OR</a:t>
            </a:r>
            <a:endParaRPr lang="en-US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>
            <a:noAutofit/>
          </a:bodyPr>
          <a:lstStyle/>
          <a:p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จาก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Training set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เราหาค่าของ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R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ต่างๆได้ดังนี้</a:t>
            </a:r>
          </a:p>
          <a:p>
            <a:endParaRPr lang="th-TH" sz="2800" dirty="0">
              <a:latin typeface="CordiaUPC" pitchFamily="34" charset="-34"/>
              <a:cs typeface="CordiaUPC" pitchFamily="34" charset="-34"/>
            </a:endParaRPr>
          </a:p>
          <a:p>
            <a:endParaRPr lang="th-TH" sz="2800" dirty="0" smtClean="0">
              <a:latin typeface="CordiaUPC" pitchFamily="34" charset="-34"/>
              <a:cs typeface="CordiaUPC" pitchFamily="34" charset="-34"/>
            </a:endParaRPr>
          </a:p>
          <a:p>
            <a:endParaRPr lang="th-TH" sz="2800" dirty="0">
              <a:latin typeface="CordiaUPC" pitchFamily="34" charset="-34"/>
              <a:cs typeface="CordiaUPC" pitchFamily="34" charset="-34"/>
            </a:endParaRPr>
          </a:p>
          <a:p>
            <a:pPr>
              <a:buNone/>
            </a:pPr>
            <a:endParaRPr lang="th-TH" sz="2800" dirty="0" smtClean="0">
              <a:latin typeface="CordiaUPC" pitchFamily="34" charset="-34"/>
              <a:cs typeface="CordiaUPC" pitchFamily="34" charset="-34"/>
            </a:endParaRPr>
          </a:p>
          <a:p>
            <a:pPr>
              <a:buNone/>
            </a:pPr>
            <a:endParaRPr lang="th-TH" sz="2800" dirty="0">
              <a:latin typeface="CordiaUPC" pitchFamily="34" charset="-34"/>
              <a:cs typeface="CordiaUPC" pitchFamily="34" charset="-34"/>
            </a:endParaRPr>
          </a:p>
          <a:p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วิธีหาค่า คือ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R</a:t>
            </a:r>
            <a:r>
              <a:rPr lang="en-US" sz="2800" baseline="-25000" dirty="0" smtClean="0">
                <a:latin typeface="CordiaUPC" pitchFamily="34" charset="-34"/>
                <a:cs typeface="CordiaUPC" pitchFamily="34" charset="-34"/>
              </a:rPr>
              <a:t>4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(0,1)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หาจากการนับว่ามี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0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กี่ตัวในแถวที่มีค่า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y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เป็น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โดยพิจารณาเฉพาะ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feature 4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 จะได้ </a:t>
            </a:r>
            <a:r>
              <a:rPr lang="en-US" sz="2800" dirty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1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คือแถวที่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5 </a:t>
            </a:r>
            <a:r>
              <a:rPr lang="en-US" sz="2800" dirty="0">
                <a:latin typeface="CordiaUPC" pitchFamily="34" charset="-34"/>
                <a:cs typeface="CordiaUPC" pitchFamily="34" charset="-34"/>
              </a:rPr>
              <a:t>,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จากทั้งหมดที่มี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y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เป็น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คือ </a:t>
            </a:r>
            <a:r>
              <a:rPr lang="en-US" sz="2800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2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แถว เพราะฉนั้น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R</a:t>
            </a:r>
            <a:r>
              <a:rPr lang="en-US" sz="2800" baseline="-25000" dirty="0" smtClean="0">
                <a:latin typeface="CordiaUPC" pitchFamily="34" charset="-34"/>
                <a:cs typeface="CordiaUPC" pitchFamily="34" charset="-34"/>
              </a:rPr>
              <a:t>4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(0,1)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= </a:t>
            </a:r>
            <a:r>
              <a:rPr lang="en-US" sz="2800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1/2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จากนั้นเราต้องนำเศษไปบวก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และนำส่วนไปบวก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2</a:t>
            </a:r>
            <a:r>
              <a:rPr lang="th-TH" sz="2800" dirty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เพื่อป้องกันให้เศษเป็น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0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 จะได้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2/4</a:t>
            </a:r>
            <a:endParaRPr lang="en-US" sz="2800" dirty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9" name="Content Placeholder 6" descr="Untitl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2000240"/>
            <a:ext cx="5072098" cy="218971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CordiaUPC" pitchFamily="34" charset="-34"/>
                <a:cs typeface="CordiaUPC" pitchFamily="34" charset="-34"/>
              </a:rPr>
              <a:t>Exclusive</a:t>
            </a:r>
            <a:r>
              <a:rPr lang="en-US" b="1" dirty="0"/>
              <a:t> </a:t>
            </a:r>
            <a:r>
              <a:rPr lang="en-US" b="1" dirty="0">
                <a:latin typeface="CordiaUPC" pitchFamily="34" charset="-34"/>
                <a:cs typeface="CordiaUPC" pitchFamily="34" charset="-34"/>
              </a:rPr>
              <a:t>OR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500174"/>
            <a:ext cx="5072098" cy="332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14348" y="4929198"/>
            <a:ext cx="78581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เมื่อมาหาค่า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S(1)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และ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S(0)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ก็จะได้ไม่ต่างจากกรณีอื่นๆ แต่ความแตกต่างคือวิธีนี้พิจารณาค่าน้อยกว่า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Decision tree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หรือ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DNF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จึงเกิดความเที่ยงตรงน้อยกว่า</a:t>
            </a:r>
          </a:p>
          <a:p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วิธีอื่นจะมีประสิทธิภาพดีกว่าถ้าเป็น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Exclusive OR</a:t>
            </a:r>
            <a:endParaRPr lang="en-US" sz="2800" dirty="0"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CordiaUPC" pitchFamily="34" charset="-34"/>
                <a:cs typeface="CordiaUPC" pitchFamily="34" charset="-34"/>
              </a:rPr>
              <a:t>Congressional Voting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latin typeface="CordiaUPC" pitchFamily="34" charset="-34"/>
                <a:cs typeface="CordiaUPC" pitchFamily="34" charset="-34"/>
              </a:rPr>
              <a:t>ความแม่นยำในการทำนายในโดเมนของการโหวตเลือกตั้งนี้ มีค่าประมาณ </a:t>
            </a:r>
            <a:r>
              <a:rPr lang="en-US" dirty="0" smtClean="0">
                <a:latin typeface="CordiaUPC" pitchFamily="34" charset="-34"/>
                <a:cs typeface="CordiaUPC" pitchFamily="34" charset="-34"/>
              </a:rPr>
              <a:t>0.91</a:t>
            </a:r>
            <a:endParaRPr lang="th-TH" dirty="0" smtClean="0">
              <a:latin typeface="CordiaUPC" pitchFamily="34" charset="-34"/>
              <a:cs typeface="CordiaUPC" pitchFamily="34" charset="-34"/>
            </a:endParaRPr>
          </a:p>
          <a:p>
            <a:r>
              <a:rPr lang="th-TH" dirty="0" smtClean="0">
                <a:latin typeface="CordiaUPC" pitchFamily="34" charset="-34"/>
                <a:cs typeface="CordiaUPC" pitchFamily="34" charset="-34"/>
              </a:rPr>
              <a:t>เมื่อเทียบกับ </a:t>
            </a:r>
            <a:r>
              <a:rPr lang="en-US" dirty="0" smtClean="0">
                <a:latin typeface="CordiaUPC" pitchFamily="34" charset="-34"/>
                <a:cs typeface="CordiaUPC" pitchFamily="34" charset="-34"/>
              </a:rPr>
              <a:t>Decision trees </a:t>
            </a:r>
            <a:r>
              <a:rPr lang="th-TH" dirty="0" smtClean="0">
                <a:latin typeface="CordiaUPC" pitchFamily="34" charset="-34"/>
                <a:cs typeface="CordiaUPC" pitchFamily="34" charset="-34"/>
              </a:rPr>
              <a:t>ซึ่งได้ค่าประมาณ </a:t>
            </a:r>
            <a:r>
              <a:rPr lang="en-US" dirty="0" smtClean="0">
                <a:latin typeface="CordiaUPC" pitchFamily="34" charset="-34"/>
                <a:cs typeface="CordiaUPC" pitchFamily="34" charset="-34"/>
              </a:rPr>
              <a:t>0.95 </a:t>
            </a:r>
            <a:r>
              <a:rPr lang="th-TH" dirty="0" smtClean="0">
                <a:latin typeface="CordiaUPC" pitchFamily="34" charset="-34"/>
                <a:cs typeface="CordiaUPC" pitchFamily="34" charset="-34"/>
              </a:rPr>
              <a:t>นั้นมีบางอย่างที่แย่กว่า</a:t>
            </a:r>
          </a:p>
          <a:p>
            <a:r>
              <a:rPr lang="en-US" dirty="0" smtClean="0">
                <a:latin typeface="CordiaUPC" pitchFamily="34" charset="-34"/>
                <a:cs typeface="CordiaUPC" pitchFamily="34" charset="-34"/>
              </a:rPr>
              <a:t>Decision trees </a:t>
            </a:r>
            <a:r>
              <a:rPr lang="th-TH" dirty="0" smtClean="0">
                <a:latin typeface="CordiaUPC" pitchFamily="34" charset="-34"/>
                <a:cs typeface="CordiaUPC" pitchFamily="34" charset="-34"/>
              </a:rPr>
              <a:t>สามารถสร้างเงื่อนไขคำตอบที่ซับซ้อนได้ดีกว่า</a:t>
            </a:r>
          </a:p>
          <a:p>
            <a:r>
              <a:rPr lang="th-TH" dirty="0" smtClean="0">
                <a:latin typeface="CordiaUPC" pitchFamily="34" charset="-34"/>
                <a:cs typeface="CordiaUPC" pitchFamily="34" charset="-34"/>
              </a:rPr>
              <a:t>โดยรวมแล้ว ควรเลือกใช้ </a:t>
            </a:r>
            <a:r>
              <a:rPr lang="en-US" dirty="0" smtClean="0">
                <a:latin typeface="CordiaUPC" pitchFamily="34" charset="-34"/>
                <a:cs typeface="CordiaUPC" pitchFamily="34" charset="-34"/>
              </a:rPr>
              <a:t>Tree </a:t>
            </a:r>
            <a:r>
              <a:rPr lang="th-TH" dirty="0" smtClean="0">
                <a:latin typeface="CordiaUPC" pitchFamily="34" charset="-34"/>
                <a:cs typeface="CordiaUPC" pitchFamily="34" charset="-34"/>
              </a:rPr>
              <a:t>หรือ </a:t>
            </a:r>
            <a:r>
              <a:rPr lang="en-US" dirty="0" smtClean="0">
                <a:latin typeface="CordiaUPC" pitchFamily="34" charset="-34"/>
                <a:cs typeface="CordiaUPC" pitchFamily="34" charset="-34"/>
              </a:rPr>
              <a:t>DNF </a:t>
            </a:r>
            <a:r>
              <a:rPr lang="th-TH" dirty="0" smtClean="0">
                <a:latin typeface="CordiaUPC" pitchFamily="34" charset="-34"/>
                <a:cs typeface="CordiaUPC" pitchFamily="34" charset="-34"/>
              </a:rPr>
              <a:t>สำหรับการแก้ปัญหาโดเมนการทำนายผลการเลือกตั้งนี้</a:t>
            </a:r>
          </a:p>
          <a:p>
            <a:endParaRPr lang="en-US" dirty="0"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Congressional Voting</a:t>
            </a:r>
            <a:endParaRPr lang="en-US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th-TH" sz="2800" dirty="0" smtClean="0">
              <a:latin typeface="CordiaUPC" pitchFamily="34" charset="-34"/>
              <a:cs typeface="CordiaUPC" pitchFamily="34" charset="-34"/>
            </a:endParaRPr>
          </a:p>
          <a:p>
            <a:endParaRPr lang="th-TH" sz="2800" dirty="0">
              <a:latin typeface="CordiaUPC" pitchFamily="34" charset="-34"/>
              <a:cs typeface="CordiaUPC" pitchFamily="34" charset="-34"/>
            </a:endParaRPr>
          </a:p>
          <a:p>
            <a:endParaRPr lang="th-TH" sz="2800" dirty="0" smtClean="0">
              <a:latin typeface="CordiaUPC" pitchFamily="34" charset="-34"/>
              <a:cs typeface="CordiaUPC" pitchFamily="34" charset="-34"/>
            </a:endParaRPr>
          </a:p>
          <a:p>
            <a:endParaRPr lang="th-TH" sz="2800" dirty="0">
              <a:latin typeface="CordiaUPC" pitchFamily="34" charset="-34"/>
              <a:cs typeface="CordiaUPC" pitchFamily="34" charset="-34"/>
            </a:endParaRPr>
          </a:p>
          <a:p>
            <a:endParaRPr lang="th-TH" sz="2800" dirty="0" smtClean="0">
              <a:latin typeface="CordiaUPC" pitchFamily="34" charset="-34"/>
              <a:cs typeface="CordiaUPC" pitchFamily="34" charset="-34"/>
            </a:endParaRPr>
          </a:p>
          <a:p>
            <a:endParaRPr lang="th-TH" sz="2800" dirty="0">
              <a:latin typeface="CordiaUPC" pitchFamily="34" charset="-34"/>
              <a:cs typeface="CordiaUPC" pitchFamily="34" charset="-34"/>
            </a:endParaRPr>
          </a:p>
          <a:p>
            <a:pPr>
              <a:buNone/>
            </a:pPr>
            <a:endParaRPr lang="th-TH" sz="2800" dirty="0" smtClean="0">
              <a:latin typeface="CordiaUPC" pitchFamily="34" charset="-34"/>
              <a:cs typeface="CordiaUPC" pitchFamily="34" charset="-34"/>
            </a:endParaRPr>
          </a:p>
          <a:p>
            <a:pPr>
              <a:buNone/>
            </a:pP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	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Slide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นี้คือผลจากการหาค่าน้ำหนักของแต่ละ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feature (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ไม่คำนึงเครื่องหมาย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)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ค่ามากที่สุดคือ </a:t>
            </a:r>
            <a:r>
              <a:rPr lang="en-US" sz="2800" dirty="0" smtClean="0">
                <a:latin typeface="CordiaUPC" pitchFamily="34" charset="-34"/>
                <a:cs typeface="CordiaUPC" pitchFamily="34" charset="-34"/>
              </a:rPr>
              <a:t>physician-fee-freeze </a:t>
            </a:r>
            <a:r>
              <a:rPr lang="th-TH" sz="2800" dirty="0" smtClean="0">
                <a:latin typeface="CordiaUPC" pitchFamily="34" charset="-34"/>
                <a:cs typeface="CordiaUPC" pitchFamily="34" charset="-34"/>
              </a:rPr>
              <a:t>มีน้ำหนักมากที่สุดในการพิจารณา</a:t>
            </a:r>
            <a:endParaRPr lang="en-US" sz="2800" dirty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4" name="Picture 3" descr="Untitl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1357298"/>
            <a:ext cx="5029200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8860" y="500042"/>
            <a:ext cx="3008313" cy="590546"/>
          </a:xfrm>
        </p:spPr>
        <p:txBody>
          <a:bodyPr>
            <a:noAutofit/>
          </a:bodyPr>
          <a:lstStyle/>
          <a:p>
            <a:pPr algn="ctr"/>
            <a:r>
              <a:rPr lang="th-TH" sz="3600" dirty="0" smtClean="0"/>
              <a:t>ตัวอย่าง</a:t>
            </a:r>
            <a:endParaRPr lang="en-US" sz="3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2571736" y="1357298"/>
            <a:ext cx="2643206" cy="4691063"/>
          </a:xfrm>
        </p:spPr>
        <p:txBody>
          <a:bodyPr>
            <a:normAutofit lnSpcReduction="10000"/>
          </a:bodyPr>
          <a:lstStyle/>
          <a:p>
            <a:r>
              <a:rPr lang="th-TH" sz="1800" dirty="0" smtClean="0">
                <a:latin typeface="Angsana New" pitchFamily="18" charset="-34"/>
                <a:cs typeface="Angsana New" pitchFamily="18" charset="-34"/>
              </a:rPr>
              <a:t>ความสัมพันธ์ของ </a:t>
            </a:r>
            <a:r>
              <a:rPr lang="en-US" sz="1800" dirty="0" smtClean="0">
                <a:latin typeface="Angsana New" pitchFamily="18" charset="-34"/>
                <a:cs typeface="Angsana New" pitchFamily="18" charset="-34"/>
              </a:rPr>
              <a:t>f1 </a:t>
            </a:r>
            <a:r>
              <a:rPr lang="th-TH" sz="18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800" dirty="0" smtClean="0">
                <a:latin typeface="Angsana New" pitchFamily="18" charset="-34"/>
                <a:cs typeface="Angsana New" pitchFamily="18" charset="-34"/>
              </a:rPr>
              <a:t>R</a:t>
            </a:r>
            <a:r>
              <a:rPr lang="en-US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1(</a:t>
            </a:r>
            <a:r>
              <a:rPr lang="th-TH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1</a:t>
            </a:r>
            <a:r>
              <a:rPr lang="en-US" sz="1800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,</a:t>
            </a:r>
            <a:r>
              <a:rPr lang="th-TH" sz="1800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1800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) = </a:t>
            </a:r>
            <a:r>
              <a:rPr lang="en-US" sz="1800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1/5  </a:t>
            </a:r>
            <a:r>
              <a:rPr lang="th-TH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โดยที่  </a:t>
            </a:r>
            <a:r>
              <a:rPr lang="en-US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R1( </a:t>
            </a:r>
            <a:r>
              <a:rPr lang="en-US" sz="1800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A , B </a:t>
            </a:r>
            <a:r>
              <a:rPr lang="en-US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) = </a:t>
            </a:r>
            <a:r>
              <a:rPr lang="en-US" sz="1800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C / D</a:t>
            </a:r>
          </a:p>
          <a:p>
            <a:r>
              <a:rPr lang="en-US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ให้ </a:t>
            </a:r>
            <a:r>
              <a:rPr lang="en-US" sz="1800" dirty="0" smtClean="0">
                <a:solidFill>
                  <a:srgbClr val="FF0000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A</a:t>
            </a:r>
            <a:r>
              <a:rPr lang="en-US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เป็นค่าของข้อมูลตัวอย่าง </a:t>
            </a:r>
            <a:r>
              <a:rPr lang="en-US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Feature </a:t>
            </a:r>
            <a:r>
              <a:rPr lang="en-US" sz="1800" i="1" dirty="0" err="1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i</a:t>
            </a:r>
            <a:endParaRPr lang="th-TH" sz="1800" i="1" dirty="0" smtClean="0"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Angsana New" pitchFamily="18" charset="-34"/>
              <a:cs typeface="Angsana New" pitchFamily="18" charset="-34"/>
            </a:endParaRPr>
          </a:p>
          <a:p>
            <a:r>
              <a:rPr lang="th-TH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      </a:t>
            </a:r>
            <a:r>
              <a:rPr lang="en-US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B</a:t>
            </a:r>
            <a:r>
              <a:rPr lang="en-US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เป็นค่าของข้อมูลตัวอย่าง เอาต์พุต </a:t>
            </a:r>
            <a:r>
              <a:rPr lang="en-US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Y </a:t>
            </a:r>
          </a:p>
          <a:p>
            <a:r>
              <a:rPr lang="en-US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      C </a:t>
            </a:r>
            <a:r>
              <a:rPr lang="th-TH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ค่าที่นับได้จาก </a:t>
            </a:r>
            <a:r>
              <a:rPr lang="en-US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Feature i</a:t>
            </a:r>
            <a:endParaRPr lang="th-TH" sz="1800" i="1" dirty="0" smtClean="0"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Angsana New" pitchFamily="18" charset="-34"/>
              <a:cs typeface="Angsana New" pitchFamily="18" charset="-34"/>
            </a:endParaRPr>
          </a:p>
          <a:p>
            <a:r>
              <a:rPr lang="th-TH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      </a:t>
            </a:r>
            <a:r>
              <a:rPr lang="en-US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D </a:t>
            </a:r>
            <a:r>
              <a:rPr lang="th-TH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ค่าที่นับได้จาก เอาต์พุต </a:t>
            </a:r>
            <a:r>
              <a:rPr lang="en-US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Y</a:t>
            </a:r>
          </a:p>
          <a:p>
            <a:r>
              <a:rPr lang="th-TH" sz="1800" i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ดังนั้น  </a:t>
            </a:r>
            <a:r>
              <a:rPr lang="en-US" sz="1800" dirty="0" smtClean="0">
                <a:latin typeface="Angsana New" pitchFamily="18" charset="-34"/>
                <a:cs typeface="Angsana New" pitchFamily="18" charset="-34"/>
              </a:rPr>
              <a:t>R</a:t>
            </a:r>
            <a:r>
              <a:rPr lang="en-US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1(</a:t>
            </a:r>
            <a:r>
              <a:rPr lang="th-TH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A</a:t>
            </a:r>
            <a:r>
              <a:rPr lang="th-TH" sz="1800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800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,</a:t>
            </a:r>
            <a:r>
              <a:rPr lang="th-TH" sz="1800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B</a:t>
            </a:r>
            <a:r>
              <a:rPr lang="th-TH" sz="1800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</a:p>
          <a:p>
            <a:r>
              <a:rPr lang="th-TH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            </a:t>
            </a:r>
            <a:r>
              <a:rPr lang="en-US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if( B == 1 ){</a:t>
            </a:r>
          </a:p>
          <a:p>
            <a:r>
              <a:rPr lang="en-US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                  D = </a:t>
            </a:r>
            <a:r>
              <a:rPr lang="en-US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Count Y </a:t>
            </a:r>
            <a:r>
              <a:rPr lang="th-TH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ที่ เป็น </a:t>
            </a:r>
            <a:r>
              <a:rPr lang="en-US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1 </a:t>
            </a:r>
          </a:p>
          <a:p>
            <a:r>
              <a:rPr lang="en-US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                 if(A == 1 ){</a:t>
            </a:r>
          </a:p>
          <a:p>
            <a:r>
              <a:rPr lang="en-US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                     C = Count </a:t>
            </a:r>
            <a:r>
              <a:rPr lang="en-US" sz="2000" dirty="0" err="1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fi</a:t>
            </a:r>
            <a:r>
              <a:rPr lang="en-US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ที่ เป็น </a:t>
            </a:r>
            <a:r>
              <a:rPr lang="en-US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1</a:t>
            </a:r>
          </a:p>
          <a:p>
            <a:r>
              <a:rPr lang="en-US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}else{</a:t>
            </a:r>
          </a:p>
          <a:p>
            <a:r>
              <a:rPr lang="en-US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                     C = Count </a:t>
            </a:r>
            <a:r>
              <a:rPr lang="en-US" sz="2000" dirty="0" err="1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fi</a:t>
            </a:r>
            <a:r>
              <a:rPr lang="en-US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ที่ เป็น </a:t>
            </a:r>
            <a:r>
              <a:rPr lang="en-US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0</a:t>
            </a:r>
          </a:p>
          <a:p>
            <a:r>
              <a:rPr lang="en-US" sz="2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                  }</a:t>
            </a:r>
            <a:endParaRPr lang="en-US" sz="1800" dirty="0" smtClean="0"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Angsana New" pitchFamily="18" charset="-34"/>
              <a:cs typeface="Angsana New" pitchFamily="18" charset="-34"/>
            </a:endParaRPr>
          </a:p>
          <a:p>
            <a:r>
              <a:rPr lang="th-TH" sz="18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ngsana New" pitchFamily="18" charset="-34"/>
                <a:cs typeface="Angsana New" pitchFamily="18" charset="-34"/>
              </a:rPr>
              <a:t>       </a:t>
            </a:r>
            <a:endParaRPr lang="en-US" sz="1800" b="1" dirty="0"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285860"/>
            <a:ext cx="1285875" cy="2647950"/>
          </a:xfrm>
        </p:spPr>
      </p:pic>
      <p:sp>
        <p:nvSpPr>
          <p:cNvPr id="10" name="Text Placeholder 4"/>
          <p:cNvSpPr txBox="1">
            <a:spLocks/>
          </p:cNvSpPr>
          <p:nvPr/>
        </p:nvSpPr>
        <p:spPr>
          <a:xfrm>
            <a:off x="5715008" y="1357298"/>
            <a:ext cx="2643206" cy="4691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h-TH" sz="1800" b="0" i="1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 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5857884" y="1357298"/>
            <a:ext cx="2643206" cy="4691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}else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               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D =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Count Y </a:t>
            </a:r>
            <a:r>
              <a:rPr kumimoji="0" lang="th-TH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ที่ เป็น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                 if(A == 1 ){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                 C = Count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fi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kumimoji="0" lang="th-TH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ที่ เป็น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}else{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                 C = Count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fi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kumimoji="0" lang="th-TH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ที่ เป็น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       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 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ตัวอย่าง </a:t>
            </a:r>
            <a:r>
              <a:rPr lang="en-US" dirty="0" smtClean="0"/>
              <a:t>(</a:t>
            </a:r>
            <a:r>
              <a:rPr lang="th-TH" dirty="0" smtClean="0"/>
              <a:t>ต่อ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แต่ละ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Feature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ที่มีความสัมพันธ์ กับค่าของ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class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0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หรือ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class 1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ของเซตข้อมูลที่เรานำมาเป็นตัวอย่าง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(Training set)</a:t>
            </a:r>
            <a:endParaRPr lang="th-TH" sz="2000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ขั้นตอนแรก ให้ดูความสัมพันธ์ที่เกิดขึ้นของแต่ละ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Feature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ซึ่งแต่ละ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Feature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จะมีความสัมพันธ์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4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แบบ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คือ </a:t>
            </a:r>
          </a:p>
          <a:p>
            <a:pPr>
              <a:buNone/>
            </a:pP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        </a:t>
            </a:r>
            <a:r>
              <a:rPr lang="en-US" sz="2000" dirty="0" err="1" smtClean="0">
                <a:latin typeface="Angsana New" pitchFamily="18" charset="-34"/>
                <a:cs typeface="Angsana New" pitchFamily="18" charset="-34"/>
              </a:rPr>
              <a:t>Ri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(1,1)  , </a:t>
            </a:r>
            <a:r>
              <a:rPr lang="en-US" sz="2000" dirty="0" err="1" smtClean="0">
                <a:latin typeface="Angsana New" pitchFamily="18" charset="-34"/>
                <a:cs typeface="Angsana New" pitchFamily="18" charset="-34"/>
              </a:rPr>
              <a:t>Ri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(1,0) , </a:t>
            </a:r>
            <a:r>
              <a:rPr lang="en-US" sz="2000" dirty="0" err="1" smtClean="0">
                <a:latin typeface="Angsana New" pitchFamily="18" charset="-34"/>
                <a:cs typeface="Angsana New" pitchFamily="18" charset="-34"/>
              </a:rPr>
              <a:t>Ri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(0,1) , </a:t>
            </a:r>
            <a:r>
              <a:rPr lang="en-US" sz="2000" dirty="0" err="1" smtClean="0">
                <a:latin typeface="Angsana New" pitchFamily="18" charset="-34"/>
                <a:cs typeface="Angsana New" pitchFamily="18" charset="-34"/>
              </a:rPr>
              <a:t>Ri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(0,0)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  </a:t>
            </a:r>
          </a:p>
          <a:p>
            <a:pPr>
              <a:buNone/>
            </a:pP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                 ในที่นี้ เราจะดูข้อมูลของเอาต์พุตที่ป็น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ว่า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Feature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ที่เป็น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และ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Feature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ที่เป็น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0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 มีจำนวนเท่า                                                                         </a:t>
            </a:r>
          </a:p>
          <a:p>
            <a:pPr>
              <a:buNone/>
            </a:pP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                        โดยยกตัวอย่าง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000" dirty="0" err="1" smtClean="0">
                <a:latin typeface="Angsana New" pitchFamily="18" charset="-34"/>
                <a:cs typeface="Angsana New" pitchFamily="18" charset="-34"/>
              </a:rPr>
              <a:t>Ri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(1,1)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ที่มีเอาต์พุต ที่เป็น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จากนั้นให้นับจำนวนทั้งหมด ซึ่งจะได้ เป็นค่าของตัวหาร</a:t>
            </a:r>
          </a:p>
          <a:p>
            <a:pPr>
              <a:buNone/>
            </a:pP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                        และตัวเศษ จะได้ จากการดูที่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Feature </a:t>
            </a:r>
            <a:r>
              <a:rPr lang="en-US" sz="2000" dirty="0" err="1" smtClean="0">
                <a:latin typeface="Angsana New" pitchFamily="18" charset="-34"/>
                <a:cs typeface="Angsana New" pitchFamily="18" charset="-34"/>
              </a:rPr>
              <a:t>i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ซึ่งเป็น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ว่ามีจำนวนที่เป็น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เท่ากับเท่าไหร่</a:t>
            </a:r>
          </a:p>
          <a:p>
            <a:pPr>
              <a:buNone/>
            </a:pP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                         ซึ่ง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 R1 (1,1) = 1/5 </a:t>
            </a:r>
          </a:p>
          <a:p>
            <a:pPr>
              <a:buNone/>
            </a:pP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                  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และ </a:t>
            </a:r>
            <a:r>
              <a:rPr lang="en-US" sz="2000" dirty="0" err="1" smtClean="0">
                <a:latin typeface="Angsana New" pitchFamily="18" charset="-34"/>
                <a:cs typeface="Angsana New" pitchFamily="18" charset="-34"/>
              </a:rPr>
              <a:t>Ri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(0,1)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ที่มีเอาต์พุต ที่เป็น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จากนั้นให้นับจำนวนทั้งหมด ซึ่งจะได้ เป็นค่าของตัวหาร</a:t>
            </a:r>
          </a:p>
          <a:p>
            <a:pPr>
              <a:buNone/>
            </a:pP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                        และตัวเศษ จะได้ จากการดูที่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Feature </a:t>
            </a:r>
            <a:r>
              <a:rPr lang="en-US" sz="2000" dirty="0" err="1" smtClean="0">
                <a:latin typeface="Angsana New" pitchFamily="18" charset="-34"/>
                <a:cs typeface="Angsana New" pitchFamily="18" charset="-34"/>
              </a:rPr>
              <a:t>i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ซึ่งเป็น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ว่ามีจำนวนที่เป็น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เท่ากับเท่าไหร่</a:t>
            </a:r>
          </a:p>
          <a:p>
            <a:pPr>
              <a:buNone/>
            </a:pP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                         ซึ่ง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 R1 (0,1) = 4/5 </a:t>
            </a:r>
            <a:endParaRPr lang="th-TH" sz="2000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  ดั้งนั้นเราจะเห็นได้ว่าจำนวนที่เป็น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0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ของแต่ละ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Feature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ว่า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Feature 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ใดที่มากที่สุด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th-TH" sz="2000" dirty="0" smtClean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th-TH" dirty="0" smtClean="0"/>
              <a:t>ตัวอย่าง </a:t>
            </a:r>
            <a:r>
              <a:rPr lang="en-US" dirty="0" smtClean="0"/>
              <a:t>(</a:t>
            </a:r>
            <a:r>
              <a:rPr lang="th-TH" dirty="0" smtClean="0"/>
              <a:t>ต่อ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8" name="Content Placeholder 7" descr="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285984" y="1285860"/>
            <a:ext cx="4225762" cy="2286016"/>
          </a:xfrm>
        </p:spPr>
      </p:pic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571472" y="3714752"/>
            <a:ext cx="7858180" cy="2786082"/>
          </a:xfrm>
        </p:spPr>
        <p:txBody>
          <a:bodyPr/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ตอนนี้ สำหรับความสัมพันธ์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R1(1,0)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ดูที่เอาต์พุตที่เป็น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0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และนับจำนวนตัวหาร และ นับจำนวนของ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Feature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ที่เป็น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เป็นตัวเศษ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และความสัมพันธ์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R1(0,0)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ดูที่เอาต์พุตที่เป็น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0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และนับจำนวนตัวหาร และ นับจำนวนของ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Feature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ที่เป็น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เป็นตัวเศษ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ซึ่งจะเห็นได้ว่า ค่าของข้อมูลตัวอย่างที่เป็น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0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จะให้ค่าที่เป็น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ทั้งหมด จาก</a:t>
            </a:r>
          </a:p>
          <a:p>
            <a:pPr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R1(1,0)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= 5/5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00100" y="357166"/>
            <a:ext cx="7772400" cy="714380"/>
          </a:xfrm>
        </p:spPr>
        <p:txBody>
          <a:bodyPr/>
          <a:lstStyle/>
          <a:p>
            <a:pPr algn="ctr"/>
            <a:r>
              <a:rPr lang="th-TH" dirty="0" smtClean="0"/>
              <a:t>ตัวอย่าง </a:t>
            </a:r>
            <a:r>
              <a:rPr lang="en-US" dirty="0" smtClean="0"/>
              <a:t>(</a:t>
            </a:r>
            <a:r>
              <a:rPr lang="th-TH" dirty="0" smtClean="0"/>
              <a:t>ต่อ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785786" y="4214818"/>
            <a:ext cx="7772400" cy="1500187"/>
          </a:xfrm>
        </p:spPr>
        <p:txBody>
          <a:bodyPr anchor="t"/>
          <a:lstStyle/>
          <a:p>
            <a:endParaRPr lang="th-TH" dirty="0" smtClean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จาก</a:t>
            </a:r>
            <a:r>
              <a:rPr lang="th-TH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ตัวอย่างจะ มี </a:t>
            </a:r>
            <a:r>
              <a:rPr lang="en-US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f1,f2,f3,f4 </a:t>
            </a:r>
            <a:r>
              <a:rPr lang="th-TH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โดยจะมีความสัมพันธ์แต่ละ </a:t>
            </a:r>
            <a:r>
              <a:rPr lang="en-US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Feature</a:t>
            </a:r>
            <a:r>
              <a:rPr lang="th-TH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อยู่ </a:t>
            </a:r>
            <a:r>
              <a:rPr lang="en-US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4 </a:t>
            </a:r>
            <a:r>
              <a:rPr lang="th-TH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แบบ เมื่อเรา ให้ค่า </a:t>
            </a:r>
            <a:r>
              <a:rPr lang="en-US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X </a:t>
            </a:r>
            <a:r>
              <a:rPr lang="th-TH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เข้าไปในแต่ละ </a:t>
            </a:r>
            <a:r>
              <a:rPr lang="en-US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Feature  </a:t>
            </a:r>
            <a:r>
              <a:rPr lang="th-TH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และจะนำค่าเหล่านี้ไปคำนวณเพื่อทำการทำนายค่าเอาต์พุตที่จะเกิดขึ้น</a:t>
            </a:r>
            <a:endParaRPr lang="en-US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9" name="Content Placeholder 8" descr="5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571736" y="1071546"/>
            <a:ext cx="5500687" cy="321468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642919"/>
            <a:ext cx="7772400" cy="571504"/>
          </a:xfrm>
        </p:spPr>
        <p:txBody>
          <a:bodyPr anchor="t">
            <a:normAutofit/>
          </a:bodyPr>
          <a:lstStyle/>
          <a:p>
            <a:pPr algn="ctr"/>
            <a:r>
              <a:rPr lang="th-TH" sz="4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ตัวอย่าง </a:t>
            </a:r>
            <a:r>
              <a:rPr lang="en-US" sz="4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4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ต่อ</a:t>
            </a:r>
            <a:r>
              <a:rPr lang="en-US" sz="4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en-US" sz="4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1357298"/>
            <a:ext cx="3929090" cy="3322281"/>
          </a:xfrm>
          <a:prstGeom prst="rect">
            <a:avLst/>
          </a:prstGeom>
        </p:spPr>
      </p:pic>
      <p:sp>
        <p:nvSpPr>
          <p:cNvPr id="6" name="Text Placeholder 9"/>
          <p:cNvSpPr txBox="1">
            <a:spLocks/>
          </p:cNvSpPr>
          <p:nvPr/>
        </p:nvSpPr>
        <p:spPr>
          <a:xfrm>
            <a:off x="714348" y="4857760"/>
            <a:ext cx="7772400" cy="15001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		จัดเรียง</a:t>
            </a:r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ข้อมูลแต่ละ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Feature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00100" y="1000108"/>
            <a:ext cx="7772400" cy="71438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ทำนาย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b="1" dirty="0" smtClean="0">
                <a:latin typeface="Angsana New" pitchFamily="18" charset="-34"/>
                <a:cs typeface="Angsana New" pitchFamily="18" charset="-34"/>
              </a:rPr>
            </a:b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429124" y="2143116"/>
            <a:ext cx="4286280" cy="1500198"/>
          </a:xfrm>
        </p:spPr>
        <p:txBody>
          <a:bodyPr>
            <a:normAutofit/>
          </a:bodyPr>
          <a:lstStyle/>
          <a:p>
            <a:pPr algn="l"/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จากความสัมพันธ์ของแต่ละ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Feature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จะสามารถนำมาคำนวณหาค่าเอาต์พุตที่น่าจะเป็นถ้าได้รับค่าอินพุตตัวใหม่เข้าไป</a:t>
            </a:r>
            <a:endParaRPr lang="en-US" sz="2400" dirty="0">
              <a:solidFill>
                <a:schemeClr val="tx1"/>
              </a:solidFill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6" name="Picture 5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428736"/>
            <a:ext cx="3210469" cy="271464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428605"/>
            <a:ext cx="7772400" cy="714379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การทำนาย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ต่อ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10" y="4429132"/>
            <a:ext cx="7786742" cy="1928826"/>
          </a:xfrm>
        </p:spPr>
        <p:txBody>
          <a:bodyPr>
            <a:normAutofit/>
          </a:bodyPr>
          <a:lstStyle/>
          <a:p>
            <a:pPr algn="l"/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กำหนดค่าสมมุติอินพุตใหม่ให้แต่ละ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Feature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คือ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x = ( 0 , 0 , 1 ,1 )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 เริ่มต้นทำการคำนวณค่า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Score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สำหรับข้อมูลตัวอย่างที่เป็น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1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ซึ่งแต่ละความสัมพันธ์เมื่อนำมาคูณกันของทุกๆ เทอมแล้วจะได้เป็นค่า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Score </a:t>
            </a:r>
            <a:r>
              <a:rPr lang="th-TH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ของข้อมูลตัวอย่างที่เป็น </a:t>
            </a:r>
            <a:r>
              <a:rPr lang="en-US" sz="2400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1 </a:t>
            </a:r>
            <a:endParaRPr lang="en-US" sz="2400" dirty="0">
              <a:solidFill>
                <a:schemeClr val="tx1"/>
              </a:solidFill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5" name="Picture 4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1571612"/>
            <a:ext cx="4352925" cy="23241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250</TotalTime>
  <Words>1349</Words>
  <Application>Microsoft Office PowerPoint</Application>
  <PresentationFormat>On-screen Show (4:3)</PresentationFormat>
  <Paragraphs>200</Paragraphs>
  <Slides>27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Solstice</vt:lpstr>
      <vt:lpstr> หลักการปัญญาประดิษฐ์ (305450)</vt:lpstr>
      <vt:lpstr>การเรียนรู้แบบเบส์</vt:lpstr>
      <vt:lpstr>ตัวอย่าง</vt:lpstr>
      <vt:lpstr>ตัวอย่าง (ต่อ)</vt:lpstr>
      <vt:lpstr>ตัวอย่าง (ต่อ)</vt:lpstr>
      <vt:lpstr>ตัวอย่าง (ต่อ)</vt:lpstr>
      <vt:lpstr>Slide 7</vt:lpstr>
      <vt:lpstr>      การทำนาย </vt:lpstr>
      <vt:lpstr>การทำนาย(ต่อ)</vt:lpstr>
      <vt:lpstr>การทำนาย(ต่อ)</vt:lpstr>
      <vt:lpstr>การทำนาย(ต่อ)</vt:lpstr>
      <vt:lpstr>Learning Algorithm</vt:lpstr>
      <vt:lpstr>Learning Algorithm</vt:lpstr>
      <vt:lpstr>Learning Algorithm</vt:lpstr>
      <vt:lpstr>Prediction Algorithm การทำนายค่าใหม่</vt:lpstr>
      <vt:lpstr>Prediction Algorithm การทำนายค่าใหม่</vt:lpstr>
      <vt:lpstr>Prediction Algorithm การทำนายค่าใหม่</vt:lpstr>
      <vt:lpstr>Prediction Algorithm การทำนายค่าใหม่</vt:lpstr>
      <vt:lpstr>Laplace Correction</vt:lpstr>
      <vt:lpstr>Example with correction</vt:lpstr>
      <vt:lpstr>Prediction with correction</vt:lpstr>
      <vt:lpstr>Hypothesis Space</vt:lpstr>
      <vt:lpstr>Hypothesis Space</vt:lpstr>
      <vt:lpstr>Exclusive OR</vt:lpstr>
      <vt:lpstr>Exclusive OR</vt:lpstr>
      <vt:lpstr>Congressional Voting</vt:lpstr>
      <vt:lpstr>Congressional Voting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หลักการปัญญาประดิษฐ์ (305450)</dc:title>
  <dc:creator>GEARXIII</dc:creator>
  <cp:lastModifiedBy>Arm</cp:lastModifiedBy>
  <cp:revision>31</cp:revision>
  <dcterms:created xsi:type="dcterms:W3CDTF">2009-08-26T17:11:29Z</dcterms:created>
  <dcterms:modified xsi:type="dcterms:W3CDTF">2009-09-04T16:11:58Z</dcterms:modified>
</cp:coreProperties>
</file>